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56" r:id="rId1"/>
  </p:sldMasterIdLst>
  <p:notesMasterIdLst>
    <p:notesMasterId r:id="rId26"/>
  </p:notesMasterIdLst>
  <p:handoutMasterIdLst>
    <p:handoutMasterId r:id="rId27"/>
  </p:handoutMasterIdLst>
  <p:sldIdLst>
    <p:sldId id="256" r:id="rId2"/>
    <p:sldId id="257" r:id="rId3"/>
    <p:sldId id="413" r:id="rId4"/>
    <p:sldId id="414" r:id="rId5"/>
    <p:sldId id="415" r:id="rId6"/>
    <p:sldId id="421" r:id="rId7"/>
    <p:sldId id="416" r:id="rId8"/>
    <p:sldId id="422" r:id="rId9"/>
    <p:sldId id="423" r:id="rId10"/>
    <p:sldId id="424" r:id="rId11"/>
    <p:sldId id="425" r:id="rId12"/>
    <p:sldId id="427" r:id="rId13"/>
    <p:sldId id="426" r:id="rId14"/>
    <p:sldId id="428" r:id="rId15"/>
    <p:sldId id="417" r:id="rId16"/>
    <p:sldId id="429" r:id="rId17"/>
    <p:sldId id="418" r:id="rId18"/>
    <p:sldId id="419" r:id="rId19"/>
    <p:sldId id="430" r:id="rId20"/>
    <p:sldId id="431" r:id="rId21"/>
    <p:sldId id="432" r:id="rId22"/>
    <p:sldId id="433" r:id="rId23"/>
    <p:sldId id="420" r:id="rId24"/>
    <p:sldId id="292" r:id="rId25"/>
  </p:sldIdLst>
  <p:sldSz cx="12192000" cy="6858000"/>
  <p:notesSz cx="6858000" cy="9144000"/>
  <p:defaultTextStyle>
    <a:defPPr>
      <a:defRPr lang="zh-TW"/>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99"/>
    <a:srgbClr val="F3F2F1"/>
    <a:srgbClr val="0060A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0505E3EF-67EA-436B-97B2-0124C06EBD24}" styleName="中等深淺樣式 4 - 輔色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25400" cmpd="sng">
              <a:solidFill>
                <a:schemeClr val="accent3"/>
              </a:solidFill>
            </a:ln>
          </a:top>
        </a:tcBdr>
        <a:fill>
          <a:solidFill>
            <a:schemeClr val="accent3">
              <a:tint val="20000"/>
            </a:schemeClr>
          </a:solidFill>
        </a:fill>
      </a:tcStyle>
    </a:lastRow>
    <a:firstRow>
      <a:tcTxStyle b="on"/>
      <a:tcStyle>
        <a:tcBdr/>
        <a:fill>
          <a:solidFill>
            <a:schemeClr val="accent3">
              <a:tint val="20000"/>
            </a:schemeClr>
          </a:solidFill>
        </a:fill>
      </a:tcStyle>
    </a:firstRow>
  </a:tblStyle>
  <a:tblStyle styleId="{8A107856-5554-42FB-B03E-39F5DBC370BA}" styleName="中等深淺樣式 4 - 輔色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 styleId="{C4B1156A-380E-4F78-BDF5-A606A8083BF9}" styleName="中等深淺樣式 4 - 輔色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solidFill>
            <a:schemeClr val="accent4">
              <a:tint val="20000"/>
            </a:schemeClr>
          </a:solidFill>
        </a:fill>
      </a:tcStyle>
    </a:wholeTbl>
    <a:band1H>
      <a:tcStyle>
        <a:tcBdr/>
        <a:fill>
          <a:solidFill>
            <a:schemeClr val="accent4">
              <a:tint val="40000"/>
            </a:schemeClr>
          </a:solidFill>
        </a:fill>
      </a:tcStyle>
    </a:band1H>
    <a:band1V>
      <a:tcStyle>
        <a:tcBdr/>
        <a:fill>
          <a:solidFill>
            <a:schemeClr val="accent4">
              <a:tint val="40000"/>
            </a:schemeClr>
          </a:solidFill>
        </a:fill>
      </a:tcStyle>
    </a:band1V>
    <a:lastCol>
      <a:tcTxStyle b="on"/>
      <a:tcStyle>
        <a:tcBdr/>
      </a:tcStyle>
    </a:lastCol>
    <a:firstCol>
      <a:tcTxStyle b="on"/>
      <a:tcStyle>
        <a:tcBdr/>
      </a:tcStyle>
    </a:firstCol>
    <a:lastRow>
      <a:tcTxStyle b="on"/>
      <a:tcStyle>
        <a:tcBdr>
          <a:top>
            <a:ln w="25400" cmpd="sng">
              <a:solidFill>
                <a:schemeClr val="accent4"/>
              </a:solidFill>
            </a:ln>
          </a:top>
        </a:tcBdr>
        <a:fill>
          <a:solidFill>
            <a:schemeClr val="accent4">
              <a:tint val="20000"/>
            </a:schemeClr>
          </a:solidFill>
        </a:fill>
      </a:tcStyle>
    </a:lastRow>
    <a:firstRow>
      <a:tcTxStyle b="on"/>
      <a:tcStyle>
        <a:tcBdr/>
        <a:fill>
          <a:solidFill>
            <a:schemeClr val="accent4">
              <a:tint val="20000"/>
            </a:schemeClr>
          </a:solidFill>
        </a:fill>
      </a:tcStyle>
    </a:firstRow>
  </a:tblStyle>
  <a:tblStyle styleId="{22838BEF-8BB2-4498-84A7-C5851F593DF1}" styleName="中等深淺樣式 4 - 輔色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778" autoAdjust="0"/>
    <p:restoredTop sz="96353" autoAdjust="0"/>
  </p:normalViewPr>
  <p:slideViewPr>
    <p:cSldViewPr snapToGrid="0" showGuides="1">
      <p:cViewPr varScale="1">
        <p:scale>
          <a:sx n="111" d="100"/>
          <a:sy n="111" d="100"/>
        </p:scale>
        <p:origin x="546" y="114"/>
      </p:cViewPr>
      <p:guideLst>
        <p:guide orient="horz" pos="2160"/>
        <p:guide pos="3840"/>
      </p:guideLst>
    </p:cSldViewPr>
  </p:slideViewPr>
  <p:outlineViewPr>
    <p:cViewPr>
      <p:scale>
        <a:sx n="33" d="100"/>
        <a:sy n="33" d="100"/>
      </p:scale>
      <p:origin x="0" y="-9216"/>
    </p:cViewPr>
  </p:outlin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handoutMaster" Target="handoutMasters/handoutMaster1.xml"/><Relationship Id="rId30"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頁首版面配置區 1">
            <a:extLst>
              <a:ext uri="{FF2B5EF4-FFF2-40B4-BE49-F238E27FC236}">
                <a16:creationId xmlns:a16="http://schemas.microsoft.com/office/drawing/2014/main" id="{DE2DCBED-9DA3-4E3F-9701-809662C85DC6}"/>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TW" altLang="en-US"/>
          </a:p>
        </p:txBody>
      </p:sp>
      <p:sp>
        <p:nvSpPr>
          <p:cNvPr id="3" name="日期版面配置區 2">
            <a:extLst>
              <a:ext uri="{FF2B5EF4-FFF2-40B4-BE49-F238E27FC236}">
                <a16:creationId xmlns:a16="http://schemas.microsoft.com/office/drawing/2014/main" id="{03366386-D036-4CC1-987C-03C5137405E0}"/>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86EC408E-EA9D-4821-B83E-C081D0FDB52C}" type="datetimeFigureOut">
              <a:rPr lang="zh-TW" altLang="en-US" smtClean="0"/>
              <a:t>2021/12/26</a:t>
            </a:fld>
            <a:endParaRPr lang="zh-TW" altLang="en-US"/>
          </a:p>
        </p:txBody>
      </p:sp>
      <p:sp>
        <p:nvSpPr>
          <p:cNvPr id="4" name="頁尾版面配置區 3">
            <a:extLst>
              <a:ext uri="{FF2B5EF4-FFF2-40B4-BE49-F238E27FC236}">
                <a16:creationId xmlns:a16="http://schemas.microsoft.com/office/drawing/2014/main" id="{262CC2EB-B78F-4EBB-AB6B-860F85469264}"/>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TW" altLang="en-US"/>
          </a:p>
        </p:txBody>
      </p:sp>
      <p:sp>
        <p:nvSpPr>
          <p:cNvPr id="5" name="投影片編號版面配置區 4">
            <a:extLst>
              <a:ext uri="{FF2B5EF4-FFF2-40B4-BE49-F238E27FC236}">
                <a16:creationId xmlns:a16="http://schemas.microsoft.com/office/drawing/2014/main" id="{3C0301E0-37F6-4768-84D7-BF0E3774FF8A}"/>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C9938BD7-6178-4FD0-B080-16464F0DE278}" type="slidenum">
              <a:rPr lang="zh-TW" altLang="en-US" smtClean="0"/>
              <a:t>‹#›</a:t>
            </a:fld>
            <a:endParaRPr lang="zh-TW" altLang="en-US"/>
          </a:p>
        </p:txBody>
      </p:sp>
    </p:spTree>
    <p:extLst>
      <p:ext uri="{BB962C8B-B14F-4D97-AF65-F5344CB8AC3E}">
        <p14:creationId xmlns:p14="http://schemas.microsoft.com/office/powerpoint/2010/main" val="143281862"/>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頁首版面配置區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TW" altLang="en-US"/>
          </a:p>
        </p:txBody>
      </p:sp>
      <p:sp>
        <p:nvSpPr>
          <p:cNvPr id="3" name="日期版面配置區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99E55E7-6D36-4E23-890B-DE14B6BD9075}" type="datetimeFigureOut">
              <a:rPr lang="zh-TW" altLang="en-US" smtClean="0"/>
              <a:t>2021/12/26</a:t>
            </a:fld>
            <a:endParaRPr lang="zh-TW" altLang="en-US"/>
          </a:p>
        </p:txBody>
      </p:sp>
      <p:sp>
        <p:nvSpPr>
          <p:cNvPr id="4" name="投影片影像版面配置區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TW" altLang="en-US"/>
          </a:p>
        </p:txBody>
      </p:sp>
      <p:sp>
        <p:nvSpPr>
          <p:cNvPr id="5" name="備忘稿版面配置區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TW" altLang="en-US"/>
              <a:t>按一下以編輯母片文字樣式</a:t>
            </a:r>
          </a:p>
          <a:p>
            <a:pPr lvl="1"/>
            <a:r>
              <a:rPr lang="zh-TW" altLang="en-US"/>
              <a:t>第二層</a:t>
            </a:r>
          </a:p>
          <a:p>
            <a:pPr lvl="2"/>
            <a:r>
              <a:rPr lang="zh-TW" altLang="en-US"/>
              <a:t>第三層</a:t>
            </a:r>
          </a:p>
          <a:p>
            <a:pPr lvl="3"/>
            <a:r>
              <a:rPr lang="zh-TW" altLang="en-US"/>
              <a:t>第四層</a:t>
            </a:r>
          </a:p>
          <a:p>
            <a:pPr lvl="4"/>
            <a:r>
              <a:rPr lang="zh-TW" altLang="en-US"/>
              <a:t>第五層</a:t>
            </a:r>
          </a:p>
        </p:txBody>
      </p:sp>
      <p:sp>
        <p:nvSpPr>
          <p:cNvPr id="6" name="頁尾版面配置區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TW" altLang="en-US"/>
          </a:p>
        </p:txBody>
      </p:sp>
      <p:sp>
        <p:nvSpPr>
          <p:cNvPr id="7" name="投影片編號版面配置區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AEA7DEF-FBEA-4031-A1A1-D5A17FA70F9A}" type="slidenum">
              <a:rPr lang="zh-TW" altLang="en-US" smtClean="0"/>
              <a:t>‹#›</a:t>
            </a:fld>
            <a:endParaRPr lang="zh-TW" altLang="en-US"/>
          </a:p>
        </p:txBody>
      </p:sp>
    </p:spTree>
    <p:extLst>
      <p:ext uri="{BB962C8B-B14F-4D97-AF65-F5344CB8AC3E}">
        <p14:creationId xmlns:p14="http://schemas.microsoft.com/office/powerpoint/2010/main" val="3664756450"/>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影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endParaRPr lang="zh-TW" altLang="en-US" dirty="0"/>
          </a:p>
        </p:txBody>
      </p:sp>
      <p:sp>
        <p:nvSpPr>
          <p:cNvPr id="4" name="投影片編號版面配置區 3"/>
          <p:cNvSpPr>
            <a:spLocks noGrp="1"/>
          </p:cNvSpPr>
          <p:nvPr>
            <p:ph type="sldNum" sz="quarter" idx="5"/>
          </p:nvPr>
        </p:nvSpPr>
        <p:spPr/>
        <p:txBody>
          <a:bodyPr/>
          <a:lstStyle/>
          <a:p>
            <a:fld id="{BAEA7DEF-FBEA-4031-A1A1-D5A17FA70F9A}" type="slidenum">
              <a:rPr lang="zh-TW" altLang="en-US" smtClean="0"/>
              <a:t>1</a:t>
            </a:fld>
            <a:endParaRPr lang="zh-TW" altLang="en-US"/>
          </a:p>
        </p:txBody>
      </p:sp>
    </p:spTree>
    <p:extLst>
      <p:ext uri="{BB962C8B-B14F-4D97-AF65-F5344CB8AC3E}">
        <p14:creationId xmlns:p14="http://schemas.microsoft.com/office/powerpoint/2010/main" val="220918472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影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endParaRPr lang="zh-TW" altLang="en-US" dirty="0"/>
          </a:p>
        </p:txBody>
      </p:sp>
      <p:sp>
        <p:nvSpPr>
          <p:cNvPr id="4" name="投影片編號版面配置區 3"/>
          <p:cNvSpPr>
            <a:spLocks noGrp="1"/>
          </p:cNvSpPr>
          <p:nvPr>
            <p:ph type="sldNum" sz="quarter" idx="5"/>
          </p:nvPr>
        </p:nvSpPr>
        <p:spPr/>
        <p:txBody>
          <a:bodyPr/>
          <a:lstStyle/>
          <a:p>
            <a:fld id="{BAEA7DEF-FBEA-4031-A1A1-D5A17FA70F9A}" type="slidenum">
              <a:rPr lang="zh-TW" altLang="en-US" smtClean="0"/>
              <a:t>12</a:t>
            </a:fld>
            <a:endParaRPr lang="zh-TW" altLang="en-US"/>
          </a:p>
        </p:txBody>
      </p:sp>
    </p:spTree>
    <p:extLst>
      <p:ext uri="{BB962C8B-B14F-4D97-AF65-F5344CB8AC3E}">
        <p14:creationId xmlns:p14="http://schemas.microsoft.com/office/powerpoint/2010/main" val="353147231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影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endParaRPr lang="zh-TW" altLang="en-US" dirty="0"/>
          </a:p>
        </p:txBody>
      </p:sp>
      <p:sp>
        <p:nvSpPr>
          <p:cNvPr id="4" name="投影片編號版面配置區 3"/>
          <p:cNvSpPr>
            <a:spLocks noGrp="1"/>
          </p:cNvSpPr>
          <p:nvPr>
            <p:ph type="sldNum" sz="quarter" idx="5"/>
          </p:nvPr>
        </p:nvSpPr>
        <p:spPr/>
        <p:txBody>
          <a:bodyPr/>
          <a:lstStyle/>
          <a:p>
            <a:fld id="{BAEA7DEF-FBEA-4031-A1A1-D5A17FA70F9A}" type="slidenum">
              <a:rPr lang="zh-TW" altLang="en-US" smtClean="0"/>
              <a:t>13</a:t>
            </a:fld>
            <a:endParaRPr lang="zh-TW" altLang="en-US"/>
          </a:p>
        </p:txBody>
      </p:sp>
    </p:spTree>
    <p:extLst>
      <p:ext uri="{BB962C8B-B14F-4D97-AF65-F5344CB8AC3E}">
        <p14:creationId xmlns:p14="http://schemas.microsoft.com/office/powerpoint/2010/main" val="78787631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影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endParaRPr lang="zh-TW" altLang="en-US" dirty="0"/>
          </a:p>
        </p:txBody>
      </p:sp>
      <p:sp>
        <p:nvSpPr>
          <p:cNvPr id="4" name="投影片編號版面配置區 3"/>
          <p:cNvSpPr>
            <a:spLocks noGrp="1"/>
          </p:cNvSpPr>
          <p:nvPr>
            <p:ph type="sldNum" sz="quarter" idx="5"/>
          </p:nvPr>
        </p:nvSpPr>
        <p:spPr/>
        <p:txBody>
          <a:bodyPr/>
          <a:lstStyle/>
          <a:p>
            <a:fld id="{BAEA7DEF-FBEA-4031-A1A1-D5A17FA70F9A}" type="slidenum">
              <a:rPr lang="zh-TW" altLang="en-US" smtClean="0"/>
              <a:t>14</a:t>
            </a:fld>
            <a:endParaRPr lang="zh-TW" altLang="en-US"/>
          </a:p>
        </p:txBody>
      </p:sp>
    </p:spTree>
    <p:extLst>
      <p:ext uri="{BB962C8B-B14F-4D97-AF65-F5344CB8AC3E}">
        <p14:creationId xmlns:p14="http://schemas.microsoft.com/office/powerpoint/2010/main" val="274044118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影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endParaRPr lang="zh-TW" altLang="en-US" dirty="0"/>
          </a:p>
        </p:txBody>
      </p:sp>
      <p:sp>
        <p:nvSpPr>
          <p:cNvPr id="4" name="投影片編號版面配置區 3"/>
          <p:cNvSpPr>
            <a:spLocks noGrp="1"/>
          </p:cNvSpPr>
          <p:nvPr>
            <p:ph type="sldNum" sz="quarter" idx="5"/>
          </p:nvPr>
        </p:nvSpPr>
        <p:spPr/>
        <p:txBody>
          <a:bodyPr/>
          <a:lstStyle/>
          <a:p>
            <a:fld id="{BAEA7DEF-FBEA-4031-A1A1-D5A17FA70F9A}" type="slidenum">
              <a:rPr lang="zh-TW" altLang="en-US" smtClean="0"/>
              <a:t>17</a:t>
            </a:fld>
            <a:endParaRPr lang="zh-TW" altLang="en-US"/>
          </a:p>
        </p:txBody>
      </p:sp>
    </p:spTree>
    <p:extLst>
      <p:ext uri="{BB962C8B-B14F-4D97-AF65-F5344CB8AC3E}">
        <p14:creationId xmlns:p14="http://schemas.microsoft.com/office/powerpoint/2010/main" val="75505833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影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endParaRPr lang="zh-TW" altLang="en-US" dirty="0"/>
          </a:p>
        </p:txBody>
      </p:sp>
      <p:sp>
        <p:nvSpPr>
          <p:cNvPr id="4" name="投影片編號版面配置區 3"/>
          <p:cNvSpPr>
            <a:spLocks noGrp="1"/>
          </p:cNvSpPr>
          <p:nvPr>
            <p:ph type="sldNum" sz="quarter" idx="5"/>
          </p:nvPr>
        </p:nvSpPr>
        <p:spPr/>
        <p:txBody>
          <a:bodyPr/>
          <a:lstStyle/>
          <a:p>
            <a:fld id="{BAEA7DEF-FBEA-4031-A1A1-D5A17FA70F9A}" type="slidenum">
              <a:rPr lang="zh-TW" altLang="en-US" smtClean="0"/>
              <a:t>19</a:t>
            </a:fld>
            <a:endParaRPr lang="zh-TW" altLang="en-US"/>
          </a:p>
        </p:txBody>
      </p:sp>
    </p:spTree>
    <p:extLst>
      <p:ext uri="{BB962C8B-B14F-4D97-AF65-F5344CB8AC3E}">
        <p14:creationId xmlns:p14="http://schemas.microsoft.com/office/powerpoint/2010/main" val="189912198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影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r>
              <a:rPr lang="en-US" altLang="zh-TW" dirty="0"/>
              <a:t>1. Since our model attempts to learn a smooth manifold over the latent style, we can also perform interpolation between the inferred font representations, something which is not directly possible using either of the baselines.</a:t>
            </a:r>
            <a:endParaRPr lang="zh-TW" altLang="en-US" dirty="0"/>
          </a:p>
        </p:txBody>
      </p:sp>
      <p:sp>
        <p:nvSpPr>
          <p:cNvPr id="4" name="投影片編號版面配置區 3"/>
          <p:cNvSpPr>
            <a:spLocks noGrp="1"/>
          </p:cNvSpPr>
          <p:nvPr>
            <p:ph type="sldNum" sz="quarter" idx="5"/>
          </p:nvPr>
        </p:nvSpPr>
        <p:spPr/>
        <p:txBody>
          <a:bodyPr/>
          <a:lstStyle/>
          <a:p>
            <a:fld id="{BAEA7DEF-FBEA-4031-A1A1-D5A17FA70F9A}" type="slidenum">
              <a:rPr lang="zh-TW" altLang="en-US" smtClean="0"/>
              <a:t>20</a:t>
            </a:fld>
            <a:endParaRPr lang="zh-TW" altLang="en-US"/>
          </a:p>
        </p:txBody>
      </p:sp>
    </p:spTree>
    <p:extLst>
      <p:ext uri="{BB962C8B-B14F-4D97-AF65-F5344CB8AC3E}">
        <p14:creationId xmlns:p14="http://schemas.microsoft.com/office/powerpoint/2010/main" val="336143047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影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endParaRPr lang="zh-TW" altLang="en-US" dirty="0"/>
          </a:p>
        </p:txBody>
      </p:sp>
      <p:sp>
        <p:nvSpPr>
          <p:cNvPr id="4" name="投影片編號版面配置區 3"/>
          <p:cNvSpPr>
            <a:spLocks noGrp="1"/>
          </p:cNvSpPr>
          <p:nvPr>
            <p:ph type="sldNum" sz="quarter" idx="5"/>
          </p:nvPr>
        </p:nvSpPr>
        <p:spPr/>
        <p:txBody>
          <a:bodyPr/>
          <a:lstStyle/>
          <a:p>
            <a:fld id="{BAEA7DEF-FBEA-4031-A1A1-D5A17FA70F9A}" type="slidenum">
              <a:rPr lang="zh-TW" altLang="en-US" smtClean="0"/>
              <a:t>21</a:t>
            </a:fld>
            <a:endParaRPr lang="zh-TW" altLang="en-US"/>
          </a:p>
        </p:txBody>
      </p:sp>
    </p:spTree>
    <p:extLst>
      <p:ext uri="{BB962C8B-B14F-4D97-AF65-F5344CB8AC3E}">
        <p14:creationId xmlns:p14="http://schemas.microsoft.com/office/powerpoint/2010/main" val="123848704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影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endParaRPr lang="zh-TW" altLang="en-US" dirty="0"/>
          </a:p>
        </p:txBody>
      </p:sp>
      <p:sp>
        <p:nvSpPr>
          <p:cNvPr id="4" name="投影片編號版面配置區 3"/>
          <p:cNvSpPr>
            <a:spLocks noGrp="1"/>
          </p:cNvSpPr>
          <p:nvPr>
            <p:ph type="sldNum" sz="quarter" idx="5"/>
          </p:nvPr>
        </p:nvSpPr>
        <p:spPr/>
        <p:txBody>
          <a:bodyPr/>
          <a:lstStyle/>
          <a:p>
            <a:fld id="{BAEA7DEF-FBEA-4031-A1A1-D5A17FA70F9A}" type="slidenum">
              <a:rPr lang="zh-TW" altLang="en-US" smtClean="0"/>
              <a:t>22</a:t>
            </a:fld>
            <a:endParaRPr lang="zh-TW" altLang="en-US"/>
          </a:p>
        </p:txBody>
      </p:sp>
    </p:spTree>
    <p:extLst>
      <p:ext uri="{BB962C8B-B14F-4D97-AF65-F5344CB8AC3E}">
        <p14:creationId xmlns:p14="http://schemas.microsoft.com/office/powerpoint/2010/main" val="298768939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影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TW" dirty="0"/>
              <a:t>1. A font makes use of unique </a:t>
            </a:r>
            <a:r>
              <a:rPr lang="en-US" altLang="zh-TW" b="1" dirty="0"/>
              <a:t>stylistic features </a:t>
            </a:r>
            <a:r>
              <a:rPr lang="en-US" altLang="zh-TW" dirty="0"/>
              <a:t>in a visually consistent manner across a broad set of characters while preserving the </a:t>
            </a:r>
            <a:r>
              <a:rPr lang="en-US" altLang="zh-TW" b="1" dirty="0"/>
              <a:t>structure</a:t>
            </a:r>
            <a:r>
              <a:rPr lang="en-US" altLang="zh-TW" dirty="0"/>
              <a:t> of each underlying form in order to be human readable.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TW" dirty="0"/>
              <a:t>2. Modeling these stylistic attributes and how they compose with underlying character structure could aid typographic analysis and even allow for automatic generation of novel fonts.</a:t>
            </a:r>
          </a:p>
          <a:p>
            <a:endParaRPr lang="zh-TW" altLang="en-US" dirty="0"/>
          </a:p>
        </p:txBody>
      </p:sp>
      <p:sp>
        <p:nvSpPr>
          <p:cNvPr id="4" name="投影片編號版面配置區 3"/>
          <p:cNvSpPr>
            <a:spLocks noGrp="1"/>
          </p:cNvSpPr>
          <p:nvPr>
            <p:ph type="sldNum" sz="quarter" idx="5"/>
          </p:nvPr>
        </p:nvSpPr>
        <p:spPr/>
        <p:txBody>
          <a:bodyPr/>
          <a:lstStyle/>
          <a:p>
            <a:fld id="{BAEA7DEF-FBEA-4031-A1A1-D5A17FA70F9A}" type="slidenum">
              <a:rPr lang="zh-TW" altLang="en-US" smtClean="0"/>
              <a:t>3</a:t>
            </a:fld>
            <a:endParaRPr lang="zh-TW" altLang="en-US"/>
          </a:p>
        </p:txBody>
      </p:sp>
    </p:spTree>
    <p:extLst>
      <p:ext uri="{BB962C8B-B14F-4D97-AF65-F5344CB8AC3E}">
        <p14:creationId xmlns:p14="http://schemas.microsoft.com/office/powerpoint/2010/main" val="313547611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影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endParaRPr lang="zh-TW" altLang="en-US" dirty="0"/>
          </a:p>
        </p:txBody>
      </p:sp>
      <p:sp>
        <p:nvSpPr>
          <p:cNvPr id="4" name="投影片編號版面配置區 3"/>
          <p:cNvSpPr>
            <a:spLocks noGrp="1"/>
          </p:cNvSpPr>
          <p:nvPr>
            <p:ph type="sldNum" sz="quarter" idx="5"/>
          </p:nvPr>
        </p:nvSpPr>
        <p:spPr/>
        <p:txBody>
          <a:bodyPr/>
          <a:lstStyle/>
          <a:p>
            <a:fld id="{BAEA7DEF-FBEA-4031-A1A1-D5A17FA70F9A}" type="slidenum">
              <a:rPr lang="zh-TW" altLang="en-US" smtClean="0"/>
              <a:t>4</a:t>
            </a:fld>
            <a:endParaRPr lang="zh-TW" altLang="en-US"/>
          </a:p>
        </p:txBody>
      </p:sp>
    </p:spTree>
    <p:extLst>
      <p:ext uri="{BB962C8B-B14F-4D97-AF65-F5344CB8AC3E}">
        <p14:creationId xmlns:p14="http://schemas.microsoft.com/office/powerpoint/2010/main" val="80396503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影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pPr marL="228600" indent="-228600">
              <a:buAutoNum type="arabicPeriod"/>
            </a:pPr>
            <a:r>
              <a:rPr lang="en-US" altLang="zh-TW" dirty="0"/>
              <a:t>Font reconstruction -&gt; (1) Matrix complete. (2) Given a few shot to generate new font library.</a:t>
            </a:r>
          </a:p>
          <a:p>
            <a:pPr marL="228600" indent="-228600">
              <a:buAutoNum type="arabicPeriod"/>
            </a:pPr>
            <a:r>
              <a:rPr lang="en-US" altLang="zh-TW" dirty="0"/>
              <a:t>Training -&gt; We have access to a large collection of observed fonts for the complete character set.</a:t>
            </a:r>
          </a:p>
          <a:p>
            <a:pPr marL="228600" indent="-228600">
              <a:buAutoNum type="arabicPeriod"/>
            </a:pPr>
            <a:r>
              <a:rPr lang="en-US" altLang="zh-TW" dirty="0"/>
              <a:t>Testing -&gt; We are required to predict the missing glyph images in a collection of previously “unseen fonts” with the same character set.</a:t>
            </a:r>
          </a:p>
          <a:p>
            <a:pPr marL="457200" lvl="1" indent="0">
              <a:buNone/>
            </a:pPr>
            <a:r>
              <a:rPr lang="en-US" altLang="zh-TW" dirty="0"/>
              <a:t>=&gt;Each testing will randomly remain come glyph image to a “subset”, and reconstruction the rest of the character set.	</a:t>
            </a:r>
          </a:p>
        </p:txBody>
      </p:sp>
      <p:sp>
        <p:nvSpPr>
          <p:cNvPr id="4" name="投影片編號版面配置區 3"/>
          <p:cNvSpPr>
            <a:spLocks noGrp="1"/>
          </p:cNvSpPr>
          <p:nvPr>
            <p:ph type="sldNum" sz="quarter" idx="5"/>
          </p:nvPr>
        </p:nvSpPr>
        <p:spPr/>
        <p:txBody>
          <a:bodyPr/>
          <a:lstStyle/>
          <a:p>
            <a:fld id="{BAEA7DEF-FBEA-4031-A1A1-D5A17FA70F9A}" type="slidenum">
              <a:rPr lang="zh-TW" altLang="en-US" smtClean="0"/>
              <a:t>5</a:t>
            </a:fld>
            <a:endParaRPr lang="zh-TW" altLang="en-US"/>
          </a:p>
        </p:txBody>
      </p:sp>
    </p:spTree>
    <p:extLst>
      <p:ext uri="{BB962C8B-B14F-4D97-AF65-F5344CB8AC3E}">
        <p14:creationId xmlns:p14="http://schemas.microsoft.com/office/powerpoint/2010/main" val="413432256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影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endParaRPr lang="zh-TW" altLang="en-US" dirty="0"/>
          </a:p>
        </p:txBody>
      </p:sp>
      <p:sp>
        <p:nvSpPr>
          <p:cNvPr id="4" name="投影片編號版面配置區 3"/>
          <p:cNvSpPr>
            <a:spLocks noGrp="1"/>
          </p:cNvSpPr>
          <p:nvPr>
            <p:ph type="sldNum" sz="quarter" idx="5"/>
          </p:nvPr>
        </p:nvSpPr>
        <p:spPr/>
        <p:txBody>
          <a:bodyPr/>
          <a:lstStyle/>
          <a:p>
            <a:fld id="{BAEA7DEF-FBEA-4031-A1A1-D5A17FA70F9A}" type="slidenum">
              <a:rPr lang="zh-TW" altLang="en-US" smtClean="0"/>
              <a:t>7</a:t>
            </a:fld>
            <a:endParaRPr lang="zh-TW" altLang="en-US"/>
          </a:p>
        </p:txBody>
      </p:sp>
    </p:spTree>
    <p:extLst>
      <p:ext uri="{BB962C8B-B14F-4D97-AF65-F5344CB8AC3E}">
        <p14:creationId xmlns:p14="http://schemas.microsoft.com/office/powerpoint/2010/main" val="153018946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影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pPr marL="228600" indent="-228600">
              <a:buAutoNum type="arabicPeriod"/>
            </a:pPr>
            <a:r>
              <a:rPr lang="en-US" altLang="zh-TW" dirty="0"/>
              <a:t>This modeling approach can be thought of as a form of deep matrix factorization.  </a:t>
            </a:r>
          </a:p>
          <a:p>
            <a:pPr marL="228600" indent="-228600">
              <a:buAutoNum type="arabicPeriod"/>
            </a:pPr>
            <a:r>
              <a:rPr lang="en-US" altLang="zh-TW" dirty="0"/>
              <a:t>The full corpus of glyphs as X = ((x11, ..., x1J ), ...,(xI1, ...</a:t>
            </a:r>
            <a:r>
              <a:rPr lang="en-US" altLang="zh-TW" dirty="0" err="1"/>
              <a:t>xIJ</a:t>
            </a:r>
            <a:r>
              <a:rPr lang="en-US" altLang="zh-TW" dirty="0"/>
              <a:t> )) ,Character embeddings as E = (e1, ..., </a:t>
            </a:r>
            <a:r>
              <a:rPr lang="en-US" altLang="zh-TW" dirty="0" err="1"/>
              <a:t>eI</a:t>
            </a:r>
            <a:r>
              <a:rPr lang="en-US" altLang="zh-TW" dirty="0"/>
              <a:t> ) ,Font variables as Z = (z1, ..., </a:t>
            </a:r>
            <a:r>
              <a:rPr lang="en-US" altLang="zh-TW" dirty="0" err="1"/>
              <a:t>zJ</a:t>
            </a:r>
            <a:r>
              <a:rPr lang="en-US" altLang="zh-TW" dirty="0"/>
              <a:t> ). </a:t>
            </a:r>
            <a:endParaRPr lang="zh-TW" altLang="en-US" dirty="0"/>
          </a:p>
        </p:txBody>
      </p:sp>
      <p:sp>
        <p:nvSpPr>
          <p:cNvPr id="4" name="投影片編號版面配置區 3"/>
          <p:cNvSpPr>
            <a:spLocks noGrp="1"/>
          </p:cNvSpPr>
          <p:nvPr>
            <p:ph type="sldNum" sz="quarter" idx="5"/>
          </p:nvPr>
        </p:nvSpPr>
        <p:spPr/>
        <p:txBody>
          <a:bodyPr/>
          <a:lstStyle/>
          <a:p>
            <a:fld id="{BAEA7DEF-FBEA-4031-A1A1-D5A17FA70F9A}" type="slidenum">
              <a:rPr lang="zh-TW" altLang="en-US" smtClean="0"/>
              <a:t>8</a:t>
            </a:fld>
            <a:endParaRPr lang="zh-TW" altLang="en-US"/>
          </a:p>
        </p:txBody>
      </p:sp>
    </p:spTree>
    <p:extLst>
      <p:ext uri="{BB962C8B-B14F-4D97-AF65-F5344CB8AC3E}">
        <p14:creationId xmlns:p14="http://schemas.microsoft.com/office/powerpoint/2010/main" val="68749666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影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endParaRPr lang="zh-TW" altLang="en-US" dirty="0"/>
          </a:p>
        </p:txBody>
      </p:sp>
      <p:sp>
        <p:nvSpPr>
          <p:cNvPr id="4" name="投影片編號版面配置區 3"/>
          <p:cNvSpPr>
            <a:spLocks noGrp="1"/>
          </p:cNvSpPr>
          <p:nvPr>
            <p:ph type="sldNum" sz="quarter" idx="5"/>
          </p:nvPr>
        </p:nvSpPr>
        <p:spPr/>
        <p:txBody>
          <a:bodyPr/>
          <a:lstStyle/>
          <a:p>
            <a:fld id="{BAEA7DEF-FBEA-4031-A1A1-D5A17FA70F9A}" type="slidenum">
              <a:rPr lang="zh-TW" altLang="en-US" smtClean="0"/>
              <a:t>9</a:t>
            </a:fld>
            <a:endParaRPr lang="zh-TW" altLang="en-US"/>
          </a:p>
        </p:txBody>
      </p:sp>
    </p:spTree>
    <p:extLst>
      <p:ext uri="{BB962C8B-B14F-4D97-AF65-F5344CB8AC3E}">
        <p14:creationId xmlns:p14="http://schemas.microsoft.com/office/powerpoint/2010/main" val="72456810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影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endParaRPr lang="zh-TW" altLang="en-US" dirty="0"/>
          </a:p>
        </p:txBody>
      </p:sp>
      <p:sp>
        <p:nvSpPr>
          <p:cNvPr id="4" name="投影片編號版面配置區 3"/>
          <p:cNvSpPr>
            <a:spLocks noGrp="1"/>
          </p:cNvSpPr>
          <p:nvPr>
            <p:ph type="sldNum" sz="quarter" idx="5"/>
          </p:nvPr>
        </p:nvSpPr>
        <p:spPr/>
        <p:txBody>
          <a:bodyPr/>
          <a:lstStyle/>
          <a:p>
            <a:fld id="{BAEA7DEF-FBEA-4031-A1A1-D5A17FA70F9A}" type="slidenum">
              <a:rPr lang="zh-TW" altLang="en-US" smtClean="0"/>
              <a:t>10</a:t>
            </a:fld>
            <a:endParaRPr lang="zh-TW" altLang="en-US"/>
          </a:p>
        </p:txBody>
      </p:sp>
    </p:spTree>
    <p:extLst>
      <p:ext uri="{BB962C8B-B14F-4D97-AF65-F5344CB8AC3E}">
        <p14:creationId xmlns:p14="http://schemas.microsoft.com/office/powerpoint/2010/main" val="245599129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影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endParaRPr lang="zh-TW" altLang="en-US" dirty="0"/>
          </a:p>
        </p:txBody>
      </p:sp>
      <p:sp>
        <p:nvSpPr>
          <p:cNvPr id="4" name="投影片編號版面配置區 3"/>
          <p:cNvSpPr>
            <a:spLocks noGrp="1"/>
          </p:cNvSpPr>
          <p:nvPr>
            <p:ph type="sldNum" sz="quarter" idx="5"/>
          </p:nvPr>
        </p:nvSpPr>
        <p:spPr/>
        <p:txBody>
          <a:bodyPr/>
          <a:lstStyle/>
          <a:p>
            <a:fld id="{BAEA7DEF-FBEA-4031-A1A1-D5A17FA70F9A}" type="slidenum">
              <a:rPr lang="zh-TW" altLang="en-US" smtClean="0"/>
              <a:t>11</a:t>
            </a:fld>
            <a:endParaRPr lang="zh-TW" altLang="en-US"/>
          </a:p>
        </p:txBody>
      </p:sp>
    </p:spTree>
    <p:extLst>
      <p:ext uri="{BB962C8B-B14F-4D97-AF65-F5344CB8AC3E}">
        <p14:creationId xmlns:p14="http://schemas.microsoft.com/office/powerpoint/2010/main" val="188405284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標題投影片">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zh-TW" altLang="en-US"/>
              <a:t>按一下以編輯母片標題樣式</a:t>
            </a:r>
            <a:endParaRPr lang="en-US" dirty="0"/>
          </a:p>
        </p:txBody>
      </p:sp>
      <p:sp>
        <p:nvSpPr>
          <p:cNvPr id="3" name="Subtitle 2"/>
          <p:cNvSpPr>
            <a:spLocks noGrp="1"/>
          </p:cNvSpPr>
          <p:nvPr>
            <p:ph type="subTitle" idx="1"/>
          </p:nvPr>
        </p:nvSpPr>
        <p:spPr>
          <a:xfrm>
            <a:off x="1100051" y="4455620"/>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zh-TW" altLang="en-US"/>
              <a:t>按一下以編輯母片副標題樣式</a:t>
            </a:r>
            <a:endParaRPr lang="en-US" dirty="0"/>
          </a:p>
        </p:txBody>
      </p:sp>
      <p:sp>
        <p:nvSpPr>
          <p:cNvPr id="4" name="Date Placeholder 3"/>
          <p:cNvSpPr>
            <a:spLocks noGrp="1"/>
          </p:cNvSpPr>
          <p:nvPr>
            <p:ph type="dt" sz="half" idx="10"/>
          </p:nvPr>
        </p:nvSpPr>
        <p:spPr/>
        <p:txBody>
          <a:bodyPr/>
          <a:lstStyle/>
          <a:p>
            <a:fld id="{F43F972B-C98B-43DD-95B5-CAB4A79D350D}" type="datetime1">
              <a:rPr lang="zh-TW" altLang="en-US" smtClean="0"/>
              <a:t>2021/12/26</a:t>
            </a:fld>
            <a:endParaRPr lang="zh-TW" altLang="en-US"/>
          </a:p>
        </p:txBody>
      </p:sp>
      <p:sp>
        <p:nvSpPr>
          <p:cNvPr id="5" name="Footer Placeholder 4"/>
          <p:cNvSpPr>
            <a:spLocks noGrp="1"/>
          </p:cNvSpPr>
          <p:nvPr>
            <p:ph type="ftr" sz="quarter" idx="11"/>
          </p:nvPr>
        </p:nvSpPr>
        <p:spPr/>
        <p:txBody>
          <a:bodyPr/>
          <a:lstStyle/>
          <a:p>
            <a:endParaRPr lang="zh-TW" altLang="en-US"/>
          </a:p>
        </p:txBody>
      </p:sp>
      <p:sp>
        <p:nvSpPr>
          <p:cNvPr id="6" name="Slide Number Placeholder 5"/>
          <p:cNvSpPr>
            <a:spLocks noGrp="1"/>
          </p:cNvSpPr>
          <p:nvPr>
            <p:ph type="sldNum" sz="quarter" idx="12"/>
          </p:nvPr>
        </p:nvSpPr>
        <p:spPr/>
        <p:txBody>
          <a:bodyPr/>
          <a:lstStyle/>
          <a:p>
            <a:fld id="{207B366D-033A-40E0-B546-4D1068A8F74A}" type="slidenum">
              <a:rPr lang="zh-TW" altLang="en-US" smtClean="0"/>
              <a:t>‹#›</a:t>
            </a:fld>
            <a:endParaRPr lang="zh-TW" altLang="en-US"/>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4310294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標題及直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TW" altLang="en-US"/>
              <a:t>按一下以編輯母片標題樣式</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zh-TW" altLang="en-US"/>
              <a:t>按一下以編輯母片文字樣式</a:t>
            </a:r>
          </a:p>
          <a:p>
            <a:pPr lvl="1"/>
            <a:r>
              <a:rPr lang="zh-TW" altLang="en-US"/>
              <a:t>第二層</a:t>
            </a:r>
          </a:p>
          <a:p>
            <a:pPr lvl="2"/>
            <a:r>
              <a:rPr lang="zh-TW" altLang="en-US"/>
              <a:t>第三層</a:t>
            </a:r>
          </a:p>
          <a:p>
            <a:pPr lvl="3"/>
            <a:r>
              <a:rPr lang="zh-TW" altLang="en-US"/>
              <a:t>第四層</a:t>
            </a:r>
          </a:p>
          <a:p>
            <a:pPr lvl="4"/>
            <a:r>
              <a:rPr lang="zh-TW" altLang="en-US"/>
              <a:t>第五層</a:t>
            </a:r>
            <a:endParaRPr lang="en-US" dirty="0"/>
          </a:p>
        </p:txBody>
      </p:sp>
      <p:sp>
        <p:nvSpPr>
          <p:cNvPr id="4" name="Date Placeholder 3"/>
          <p:cNvSpPr>
            <a:spLocks noGrp="1"/>
          </p:cNvSpPr>
          <p:nvPr>
            <p:ph type="dt" sz="half" idx="10"/>
          </p:nvPr>
        </p:nvSpPr>
        <p:spPr/>
        <p:txBody>
          <a:bodyPr/>
          <a:lstStyle/>
          <a:p>
            <a:fld id="{10AD2BF0-6C21-43E2-9C28-F72923B42013}" type="datetime1">
              <a:rPr lang="zh-TW" altLang="en-US" smtClean="0"/>
              <a:t>2021/12/26</a:t>
            </a:fld>
            <a:endParaRPr lang="zh-TW" altLang="en-US"/>
          </a:p>
        </p:txBody>
      </p:sp>
      <p:sp>
        <p:nvSpPr>
          <p:cNvPr id="5" name="Footer Placeholder 4"/>
          <p:cNvSpPr>
            <a:spLocks noGrp="1"/>
          </p:cNvSpPr>
          <p:nvPr>
            <p:ph type="ftr" sz="quarter" idx="11"/>
          </p:nvPr>
        </p:nvSpPr>
        <p:spPr/>
        <p:txBody>
          <a:bodyPr/>
          <a:lstStyle/>
          <a:p>
            <a:endParaRPr lang="zh-TW" altLang="en-US"/>
          </a:p>
        </p:txBody>
      </p:sp>
      <p:sp>
        <p:nvSpPr>
          <p:cNvPr id="6" name="Slide Number Placeholder 5"/>
          <p:cNvSpPr>
            <a:spLocks noGrp="1"/>
          </p:cNvSpPr>
          <p:nvPr>
            <p:ph type="sldNum" sz="quarter" idx="12"/>
          </p:nvPr>
        </p:nvSpPr>
        <p:spPr/>
        <p:txBody>
          <a:bodyPr/>
          <a:lstStyle/>
          <a:p>
            <a:fld id="{207B366D-033A-40E0-B546-4D1068A8F74A}" type="slidenum">
              <a:rPr lang="zh-TW" altLang="en-US" smtClean="0"/>
              <a:t>‹#›</a:t>
            </a:fld>
            <a:endParaRPr lang="zh-TW" altLang="en-US"/>
          </a:p>
        </p:txBody>
      </p:sp>
    </p:spTree>
    <p:extLst>
      <p:ext uri="{BB962C8B-B14F-4D97-AF65-F5344CB8AC3E}">
        <p14:creationId xmlns:p14="http://schemas.microsoft.com/office/powerpoint/2010/main" val="329181277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直排標題及文字">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4778"/>
            <a:ext cx="2628900" cy="5757421"/>
          </a:xfrm>
        </p:spPr>
        <p:txBody>
          <a:bodyPr vert="eaVert"/>
          <a:lstStyle/>
          <a:p>
            <a:r>
              <a:rPr lang="zh-TW" altLang="en-US"/>
              <a:t>按一下以編輯母片標題樣式</a:t>
            </a:r>
            <a:endParaRPr lang="en-US" dirty="0"/>
          </a:p>
        </p:txBody>
      </p:sp>
      <p:sp>
        <p:nvSpPr>
          <p:cNvPr id="3" name="Vertical Text Placeholder 2"/>
          <p:cNvSpPr>
            <a:spLocks noGrp="1"/>
          </p:cNvSpPr>
          <p:nvPr>
            <p:ph type="body" orient="vert" idx="1"/>
          </p:nvPr>
        </p:nvSpPr>
        <p:spPr>
          <a:xfrm>
            <a:off x="838200" y="414778"/>
            <a:ext cx="7734300" cy="5757422"/>
          </a:xfrm>
        </p:spPr>
        <p:txBody>
          <a:bodyPr vert="eaVert" lIns="45720" tIns="0" rIns="45720" bIns="0"/>
          <a:lstStyle/>
          <a:p>
            <a:pPr lvl="0"/>
            <a:r>
              <a:rPr lang="zh-TW" altLang="en-US"/>
              <a:t>按一下以編輯母片文字樣式</a:t>
            </a:r>
          </a:p>
          <a:p>
            <a:pPr lvl="1"/>
            <a:r>
              <a:rPr lang="zh-TW" altLang="en-US"/>
              <a:t>第二層</a:t>
            </a:r>
          </a:p>
          <a:p>
            <a:pPr lvl="2"/>
            <a:r>
              <a:rPr lang="zh-TW" altLang="en-US"/>
              <a:t>第三層</a:t>
            </a:r>
          </a:p>
          <a:p>
            <a:pPr lvl="3"/>
            <a:r>
              <a:rPr lang="zh-TW" altLang="en-US"/>
              <a:t>第四層</a:t>
            </a:r>
          </a:p>
          <a:p>
            <a:pPr lvl="4"/>
            <a:r>
              <a:rPr lang="zh-TW" altLang="en-US"/>
              <a:t>第五層</a:t>
            </a:r>
            <a:endParaRPr lang="en-US" dirty="0"/>
          </a:p>
        </p:txBody>
      </p:sp>
      <p:sp>
        <p:nvSpPr>
          <p:cNvPr id="4" name="Date Placeholder 3"/>
          <p:cNvSpPr>
            <a:spLocks noGrp="1"/>
          </p:cNvSpPr>
          <p:nvPr>
            <p:ph type="dt" sz="half" idx="10"/>
          </p:nvPr>
        </p:nvSpPr>
        <p:spPr/>
        <p:txBody>
          <a:bodyPr/>
          <a:lstStyle/>
          <a:p>
            <a:fld id="{75778C8B-519C-4D73-B47F-255EB23707D0}" type="datetime1">
              <a:rPr lang="zh-TW" altLang="en-US" smtClean="0"/>
              <a:t>2021/12/26</a:t>
            </a:fld>
            <a:endParaRPr lang="zh-TW" altLang="en-US"/>
          </a:p>
        </p:txBody>
      </p:sp>
      <p:sp>
        <p:nvSpPr>
          <p:cNvPr id="5" name="Footer Placeholder 4"/>
          <p:cNvSpPr>
            <a:spLocks noGrp="1"/>
          </p:cNvSpPr>
          <p:nvPr>
            <p:ph type="ftr" sz="quarter" idx="11"/>
          </p:nvPr>
        </p:nvSpPr>
        <p:spPr/>
        <p:txBody>
          <a:bodyPr/>
          <a:lstStyle/>
          <a:p>
            <a:endParaRPr lang="zh-TW" altLang="en-US"/>
          </a:p>
        </p:txBody>
      </p:sp>
      <p:sp>
        <p:nvSpPr>
          <p:cNvPr id="6" name="Slide Number Placeholder 5"/>
          <p:cNvSpPr>
            <a:spLocks noGrp="1"/>
          </p:cNvSpPr>
          <p:nvPr>
            <p:ph type="sldNum" sz="quarter" idx="12"/>
          </p:nvPr>
        </p:nvSpPr>
        <p:spPr/>
        <p:txBody>
          <a:bodyPr/>
          <a:lstStyle/>
          <a:p>
            <a:fld id="{207B366D-033A-40E0-B546-4D1068A8F74A}" type="slidenum">
              <a:rPr lang="zh-TW" altLang="en-US" smtClean="0"/>
              <a:t>‹#›</a:t>
            </a:fld>
            <a:endParaRPr lang="zh-TW" altLang="en-US"/>
          </a:p>
        </p:txBody>
      </p:sp>
    </p:spTree>
    <p:extLst>
      <p:ext uri="{BB962C8B-B14F-4D97-AF65-F5344CB8AC3E}">
        <p14:creationId xmlns:p14="http://schemas.microsoft.com/office/powerpoint/2010/main" val="271886995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標題及物件">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defRPr/>
            </a:lvl1pPr>
          </a:lstStyle>
          <a:p>
            <a:r>
              <a:rPr lang="zh-TW" altLang="en-US"/>
              <a:t>按一下以編輯母片標題樣式</a:t>
            </a:r>
            <a:endParaRPr lang="en-US" dirty="0"/>
          </a:p>
        </p:txBody>
      </p:sp>
      <p:sp>
        <p:nvSpPr>
          <p:cNvPr id="3" name="Content Placeholder 2"/>
          <p:cNvSpPr>
            <a:spLocks noGrp="1"/>
          </p:cNvSpPr>
          <p:nvPr>
            <p:ph idx="1"/>
          </p:nvPr>
        </p:nvSpPr>
        <p:spPr/>
        <p:txBody>
          <a:bodyPr/>
          <a:lstStyle/>
          <a:p>
            <a:pPr lvl="0"/>
            <a:r>
              <a:rPr lang="zh-TW" altLang="en-US"/>
              <a:t>按一下以編輯母片文字樣式</a:t>
            </a:r>
          </a:p>
          <a:p>
            <a:pPr lvl="1"/>
            <a:r>
              <a:rPr lang="zh-TW" altLang="en-US"/>
              <a:t>第二層</a:t>
            </a:r>
          </a:p>
          <a:p>
            <a:pPr lvl="2"/>
            <a:r>
              <a:rPr lang="zh-TW" altLang="en-US"/>
              <a:t>第三層</a:t>
            </a:r>
          </a:p>
          <a:p>
            <a:pPr lvl="3"/>
            <a:r>
              <a:rPr lang="zh-TW" altLang="en-US"/>
              <a:t>第四層</a:t>
            </a:r>
          </a:p>
          <a:p>
            <a:pPr lvl="4"/>
            <a:r>
              <a:rPr lang="zh-TW" altLang="en-US"/>
              <a:t>第五層</a:t>
            </a:r>
            <a:endParaRPr lang="en-US" dirty="0"/>
          </a:p>
        </p:txBody>
      </p:sp>
      <p:sp>
        <p:nvSpPr>
          <p:cNvPr id="4" name="Date Placeholder 3"/>
          <p:cNvSpPr>
            <a:spLocks noGrp="1"/>
          </p:cNvSpPr>
          <p:nvPr>
            <p:ph type="dt" sz="half" idx="10"/>
          </p:nvPr>
        </p:nvSpPr>
        <p:spPr/>
        <p:txBody>
          <a:bodyPr/>
          <a:lstStyle/>
          <a:p>
            <a:fld id="{8C891B86-F2F9-4B50-88F2-50338471719E}" type="datetime1">
              <a:rPr lang="zh-TW" altLang="en-US" smtClean="0"/>
              <a:t>2021/12/26</a:t>
            </a:fld>
            <a:endParaRPr lang="zh-TW" altLang="en-US"/>
          </a:p>
        </p:txBody>
      </p:sp>
      <p:sp>
        <p:nvSpPr>
          <p:cNvPr id="5" name="Footer Placeholder 4"/>
          <p:cNvSpPr>
            <a:spLocks noGrp="1"/>
          </p:cNvSpPr>
          <p:nvPr>
            <p:ph type="ftr" sz="quarter" idx="11"/>
          </p:nvPr>
        </p:nvSpPr>
        <p:spPr/>
        <p:txBody>
          <a:bodyPr/>
          <a:lstStyle/>
          <a:p>
            <a:endParaRPr lang="zh-TW" altLang="en-US"/>
          </a:p>
        </p:txBody>
      </p:sp>
      <p:sp>
        <p:nvSpPr>
          <p:cNvPr id="6" name="Slide Number Placeholder 5"/>
          <p:cNvSpPr>
            <a:spLocks noGrp="1"/>
          </p:cNvSpPr>
          <p:nvPr>
            <p:ph type="sldNum" sz="quarter" idx="12"/>
          </p:nvPr>
        </p:nvSpPr>
        <p:spPr/>
        <p:txBody>
          <a:bodyPr/>
          <a:lstStyle/>
          <a:p>
            <a:fld id="{207B366D-033A-40E0-B546-4D1068A8F74A}" type="slidenum">
              <a:rPr lang="zh-TW" altLang="en-US" smtClean="0"/>
              <a:t>‹#›</a:t>
            </a:fld>
            <a:endParaRPr lang="zh-TW" altLang="en-US"/>
          </a:p>
        </p:txBody>
      </p:sp>
    </p:spTree>
    <p:extLst>
      <p:ext uri="{BB962C8B-B14F-4D97-AF65-F5344CB8AC3E}">
        <p14:creationId xmlns:p14="http://schemas.microsoft.com/office/powerpoint/2010/main" val="340124472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章節標題">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85000"/>
              </a:lnSpc>
              <a:defRPr sz="8000" b="0">
                <a:solidFill>
                  <a:schemeClr val="tx1">
                    <a:lumMod val="85000"/>
                    <a:lumOff val="15000"/>
                  </a:schemeClr>
                </a:solidFill>
              </a:defRPr>
            </a:lvl1pPr>
          </a:lstStyle>
          <a:p>
            <a:r>
              <a:rPr lang="zh-TW" altLang="en-US"/>
              <a:t>按一下以編輯母片標題樣式</a:t>
            </a:r>
            <a:endParaRPr lang="en-US" dirty="0"/>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TW" altLang="en-US"/>
              <a:t>按一下以編輯母片文字樣式</a:t>
            </a:r>
          </a:p>
        </p:txBody>
      </p:sp>
      <p:sp>
        <p:nvSpPr>
          <p:cNvPr id="4" name="Date Placeholder 3"/>
          <p:cNvSpPr>
            <a:spLocks noGrp="1"/>
          </p:cNvSpPr>
          <p:nvPr>
            <p:ph type="dt" sz="half" idx="10"/>
          </p:nvPr>
        </p:nvSpPr>
        <p:spPr/>
        <p:txBody>
          <a:bodyPr/>
          <a:lstStyle/>
          <a:p>
            <a:fld id="{8E7C8E2B-C643-452C-9A5C-0CF29CF0D247}" type="datetime1">
              <a:rPr lang="zh-TW" altLang="en-US" smtClean="0"/>
              <a:t>2021/12/26</a:t>
            </a:fld>
            <a:endParaRPr lang="zh-TW" altLang="en-US"/>
          </a:p>
        </p:txBody>
      </p:sp>
      <p:sp>
        <p:nvSpPr>
          <p:cNvPr id="5" name="Footer Placeholder 4"/>
          <p:cNvSpPr>
            <a:spLocks noGrp="1"/>
          </p:cNvSpPr>
          <p:nvPr>
            <p:ph type="ftr" sz="quarter" idx="11"/>
          </p:nvPr>
        </p:nvSpPr>
        <p:spPr/>
        <p:txBody>
          <a:bodyPr/>
          <a:lstStyle/>
          <a:p>
            <a:endParaRPr lang="zh-TW" altLang="en-US"/>
          </a:p>
        </p:txBody>
      </p:sp>
      <p:sp>
        <p:nvSpPr>
          <p:cNvPr id="6" name="Slide Number Placeholder 5"/>
          <p:cNvSpPr>
            <a:spLocks noGrp="1"/>
          </p:cNvSpPr>
          <p:nvPr>
            <p:ph type="sldNum" sz="quarter" idx="12"/>
          </p:nvPr>
        </p:nvSpPr>
        <p:spPr/>
        <p:txBody>
          <a:bodyPr/>
          <a:lstStyle/>
          <a:p>
            <a:fld id="{207B366D-033A-40E0-B546-4D1068A8F74A}" type="slidenum">
              <a:rPr lang="zh-TW" altLang="en-US" smtClean="0"/>
              <a:t>‹#›</a:t>
            </a:fld>
            <a:endParaRPr lang="zh-TW" altLang="en-US"/>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123073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兩項物件">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zh-TW" altLang="en-US"/>
              <a:t>按一下以編輯母片標題樣式</a:t>
            </a:r>
            <a:endParaRPr lang="en-US" dirty="0"/>
          </a:p>
        </p:txBody>
      </p:sp>
      <p:sp>
        <p:nvSpPr>
          <p:cNvPr id="3" name="Content Placeholder 2"/>
          <p:cNvSpPr>
            <a:spLocks noGrp="1"/>
          </p:cNvSpPr>
          <p:nvPr>
            <p:ph sz="half" idx="1"/>
          </p:nvPr>
        </p:nvSpPr>
        <p:spPr>
          <a:xfrm>
            <a:off x="1097279" y="1845734"/>
            <a:ext cx="4937760" cy="4023360"/>
          </a:xfrm>
        </p:spPr>
        <p:txBody>
          <a:bodyPr/>
          <a:lstStyle/>
          <a:p>
            <a:pPr lvl="0"/>
            <a:r>
              <a:rPr lang="zh-TW" altLang="en-US"/>
              <a:t>按一下以編輯母片文字樣式</a:t>
            </a:r>
          </a:p>
          <a:p>
            <a:pPr lvl="1"/>
            <a:r>
              <a:rPr lang="zh-TW" altLang="en-US"/>
              <a:t>第二層</a:t>
            </a:r>
          </a:p>
          <a:p>
            <a:pPr lvl="2"/>
            <a:r>
              <a:rPr lang="zh-TW" altLang="en-US"/>
              <a:t>第三層</a:t>
            </a:r>
          </a:p>
          <a:p>
            <a:pPr lvl="3"/>
            <a:r>
              <a:rPr lang="zh-TW" altLang="en-US"/>
              <a:t>第四層</a:t>
            </a:r>
          </a:p>
          <a:p>
            <a:pPr lvl="4"/>
            <a:r>
              <a:rPr lang="zh-TW" altLang="en-US"/>
              <a:t>第五層</a:t>
            </a:r>
            <a:endParaRPr lang="en-US" dirty="0"/>
          </a:p>
        </p:txBody>
      </p:sp>
      <p:sp>
        <p:nvSpPr>
          <p:cNvPr id="4" name="Content Placeholder 3"/>
          <p:cNvSpPr>
            <a:spLocks noGrp="1"/>
          </p:cNvSpPr>
          <p:nvPr>
            <p:ph sz="half" idx="2"/>
          </p:nvPr>
        </p:nvSpPr>
        <p:spPr>
          <a:xfrm>
            <a:off x="6217920" y="1845735"/>
            <a:ext cx="4937760" cy="4023360"/>
          </a:xfrm>
        </p:spPr>
        <p:txBody>
          <a:bodyPr/>
          <a:lstStyle/>
          <a:p>
            <a:pPr lvl="0"/>
            <a:r>
              <a:rPr lang="zh-TW" altLang="en-US"/>
              <a:t>按一下以編輯母片文字樣式</a:t>
            </a:r>
          </a:p>
          <a:p>
            <a:pPr lvl="1"/>
            <a:r>
              <a:rPr lang="zh-TW" altLang="en-US"/>
              <a:t>第二層</a:t>
            </a:r>
          </a:p>
          <a:p>
            <a:pPr lvl="2"/>
            <a:r>
              <a:rPr lang="zh-TW" altLang="en-US"/>
              <a:t>第三層</a:t>
            </a:r>
          </a:p>
          <a:p>
            <a:pPr lvl="3"/>
            <a:r>
              <a:rPr lang="zh-TW" altLang="en-US"/>
              <a:t>第四層</a:t>
            </a:r>
          </a:p>
          <a:p>
            <a:pPr lvl="4"/>
            <a:r>
              <a:rPr lang="zh-TW" altLang="en-US"/>
              <a:t>第五層</a:t>
            </a:r>
            <a:endParaRPr lang="en-US" dirty="0"/>
          </a:p>
        </p:txBody>
      </p:sp>
      <p:sp>
        <p:nvSpPr>
          <p:cNvPr id="5" name="Date Placeholder 4"/>
          <p:cNvSpPr>
            <a:spLocks noGrp="1"/>
          </p:cNvSpPr>
          <p:nvPr>
            <p:ph type="dt" sz="half" idx="10"/>
          </p:nvPr>
        </p:nvSpPr>
        <p:spPr/>
        <p:txBody>
          <a:bodyPr/>
          <a:lstStyle/>
          <a:p>
            <a:fld id="{28ADDDFD-F9F2-4CF7-A40F-DF7582A0753D}" type="datetime1">
              <a:rPr lang="zh-TW" altLang="en-US" smtClean="0"/>
              <a:t>2021/12/26</a:t>
            </a:fld>
            <a:endParaRPr lang="zh-TW" altLang="en-US"/>
          </a:p>
        </p:txBody>
      </p:sp>
      <p:sp>
        <p:nvSpPr>
          <p:cNvPr id="6" name="Footer Placeholder 5"/>
          <p:cNvSpPr>
            <a:spLocks noGrp="1"/>
          </p:cNvSpPr>
          <p:nvPr>
            <p:ph type="ftr" sz="quarter" idx="11"/>
          </p:nvPr>
        </p:nvSpPr>
        <p:spPr/>
        <p:txBody>
          <a:bodyPr/>
          <a:lstStyle/>
          <a:p>
            <a:endParaRPr lang="zh-TW" altLang="en-US"/>
          </a:p>
        </p:txBody>
      </p:sp>
      <p:sp>
        <p:nvSpPr>
          <p:cNvPr id="7" name="Slide Number Placeholder 6"/>
          <p:cNvSpPr>
            <a:spLocks noGrp="1"/>
          </p:cNvSpPr>
          <p:nvPr>
            <p:ph type="sldNum" sz="quarter" idx="12"/>
          </p:nvPr>
        </p:nvSpPr>
        <p:spPr/>
        <p:txBody>
          <a:bodyPr/>
          <a:lstStyle/>
          <a:p>
            <a:fld id="{207B366D-033A-40E0-B546-4D1068A8F74A}" type="slidenum">
              <a:rPr lang="zh-TW" altLang="en-US" smtClean="0"/>
              <a:t>‹#›</a:t>
            </a:fld>
            <a:endParaRPr lang="zh-TW" altLang="en-US"/>
          </a:p>
        </p:txBody>
      </p:sp>
    </p:spTree>
    <p:extLst>
      <p:ext uri="{BB962C8B-B14F-4D97-AF65-F5344CB8AC3E}">
        <p14:creationId xmlns:p14="http://schemas.microsoft.com/office/powerpoint/2010/main" val="168275543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對">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zh-TW" altLang="en-US"/>
              <a:t>按一下以編輯母片標題樣式</a:t>
            </a:r>
            <a:endParaRPr lang="en-US" dirty="0"/>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TW" altLang="en-US"/>
              <a:t>按一下以編輯母片文字樣式</a:t>
            </a:r>
          </a:p>
        </p:txBody>
      </p:sp>
      <p:sp>
        <p:nvSpPr>
          <p:cNvPr id="4" name="Content Placeholder 3"/>
          <p:cNvSpPr>
            <a:spLocks noGrp="1"/>
          </p:cNvSpPr>
          <p:nvPr>
            <p:ph sz="half" idx="2"/>
          </p:nvPr>
        </p:nvSpPr>
        <p:spPr>
          <a:xfrm>
            <a:off x="1097280" y="2582334"/>
            <a:ext cx="4937760" cy="3378200"/>
          </a:xfrm>
        </p:spPr>
        <p:txBody>
          <a:bodyPr/>
          <a:lstStyle/>
          <a:p>
            <a:pPr lvl="0"/>
            <a:r>
              <a:rPr lang="zh-TW" altLang="en-US"/>
              <a:t>按一下以編輯母片文字樣式</a:t>
            </a:r>
          </a:p>
          <a:p>
            <a:pPr lvl="1"/>
            <a:r>
              <a:rPr lang="zh-TW" altLang="en-US"/>
              <a:t>第二層</a:t>
            </a:r>
          </a:p>
          <a:p>
            <a:pPr lvl="2"/>
            <a:r>
              <a:rPr lang="zh-TW" altLang="en-US"/>
              <a:t>第三層</a:t>
            </a:r>
          </a:p>
          <a:p>
            <a:pPr lvl="3"/>
            <a:r>
              <a:rPr lang="zh-TW" altLang="en-US"/>
              <a:t>第四層</a:t>
            </a:r>
          </a:p>
          <a:p>
            <a:pPr lvl="4"/>
            <a:r>
              <a:rPr lang="zh-TW" altLang="en-US"/>
              <a:t>第五層</a:t>
            </a:r>
            <a:endParaRPr lang="en-US" dirty="0"/>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TW" altLang="en-US"/>
              <a:t>按一下以編輯母片文字樣式</a:t>
            </a:r>
          </a:p>
        </p:txBody>
      </p:sp>
      <p:sp>
        <p:nvSpPr>
          <p:cNvPr id="6" name="Content Placeholder 5"/>
          <p:cNvSpPr>
            <a:spLocks noGrp="1"/>
          </p:cNvSpPr>
          <p:nvPr>
            <p:ph sz="quarter" idx="4"/>
          </p:nvPr>
        </p:nvSpPr>
        <p:spPr>
          <a:xfrm>
            <a:off x="6217920" y="2582334"/>
            <a:ext cx="4937760" cy="3378200"/>
          </a:xfrm>
        </p:spPr>
        <p:txBody>
          <a:bodyPr/>
          <a:lstStyle/>
          <a:p>
            <a:pPr lvl="0"/>
            <a:r>
              <a:rPr lang="zh-TW" altLang="en-US"/>
              <a:t>按一下以編輯母片文字樣式</a:t>
            </a:r>
          </a:p>
          <a:p>
            <a:pPr lvl="1"/>
            <a:r>
              <a:rPr lang="zh-TW" altLang="en-US"/>
              <a:t>第二層</a:t>
            </a:r>
          </a:p>
          <a:p>
            <a:pPr lvl="2"/>
            <a:r>
              <a:rPr lang="zh-TW" altLang="en-US"/>
              <a:t>第三層</a:t>
            </a:r>
          </a:p>
          <a:p>
            <a:pPr lvl="3"/>
            <a:r>
              <a:rPr lang="zh-TW" altLang="en-US"/>
              <a:t>第四層</a:t>
            </a:r>
          </a:p>
          <a:p>
            <a:pPr lvl="4"/>
            <a:r>
              <a:rPr lang="zh-TW" altLang="en-US"/>
              <a:t>第五層</a:t>
            </a:r>
            <a:endParaRPr lang="en-US" dirty="0"/>
          </a:p>
        </p:txBody>
      </p:sp>
      <p:sp>
        <p:nvSpPr>
          <p:cNvPr id="7" name="Date Placeholder 6"/>
          <p:cNvSpPr>
            <a:spLocks noGrp="1"/>
          </p:cNvSpPr>
          <p:nvPr>
            <p:ph type="dt" sz="half" idx="10"/>
          </p:nvPr>
        </p:nvSpPr>
        <p:spPr/>
        <p:txBody>
          <a:bodyPr/>
          <a:lstStyle/>
          <a:p>
            <a:fld id="{04BE7C1E-B676-4114-99A0-7696A7C84381}" type="datetime1">
              <a:rPr lang="zh-TW" altLang="en-US" smtClean="0"/>
              <a:t>2021/12/26</a:t>
            </a:fld>
            <a:endParaRPr lang="zh-TW" altLang="en-US"/>
          </a:p>
        </p:txBody>
      </p:sp>
      <p:sp>
        <p:nvSpPr>
          <p:cNvPr id="8" name="Footer Placeholder 7"/>
          <p:cNvSpPr>
            <a:spLocks noGrp="1"/>
          </p:cNvSpPr>
          <p:nvPr>
            <p:ph type="ftr" sz="quarter" idx="11"/>
          </p:nvPr>
        </p:nvSpPr>
        <p:spPr/>
        <p:txBody>
          <a:bodyPr/>
          <a:lstStyle/>
          <a:p>
            <a:endParaRPr lang="zh-TW" altLang="en-US"/>
          </a:p>
        </p:txBody>
      </p:sp>
      <p:sp>
        <p:nvSpPr>
          <p:cNvPr id="9" name="Slide Number Placeholder 8"/>
          <p:cNvSpPr>
            <a:spLocks noGrp="1"/>
          </p:cNvSpPr>
          <p:nvPr>
            <p:ph type="sldNum" sz="quarter" idx="12"/>
          </p:nvPr>
        </p:nvSpPr>
        <p:spPr/>
        <p:txBody>
          <a:bodyPr/>
          <a:lstStyle/>
          <a:p>
            <a:fld id="{207B366D-033A-40E0-B546-4D1068A8F74A}" type="slidenum">
              <a:rPr lang="zh-TW" altLang="en-US" smtClean="0"/>
              <a:t>‹#›</a:t>
            </a:fld>
            <a:endParaRPr lang="zh-TW" altLang="en-US"/>
          </a:p>
        </p:txBody>
      </p:sp>
    </p:spTree>
    <p:extLst>
      <p:ext uri="{BB962C8B-B14F-4D97-AF65-F5344CB8AC3E}">
        <p14:creationId xmlns:p14="http://schemas.microsoft.com/office/powerpoint/2010/main" val="29445934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只有標題">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TW" altLang="en-US"/>
              <a:t>按一下以編輯母片標題樣式</a:t>
            </a:r>
            <a:endParaRPr lang="en-US" dirty="0"/>
          </a:p>
        </p:txBody>
      </p:sp>
      <p:sp>
        <p:nvSpPr>
          <p:cNvPr id="3" name="Date Placeholder 2"/>
          <p:cNvSpPr>
            <a:spLocks noGrp="1"/>
          </p:cNvSpPr>
          <p:nvPr>
            <p:ph type="dt" sz="half" idx="10"/>
          </p:nvPr>
        </p:nvSpPr>
        <p:spPr/>
        <p:txBody>
          <a:bodyPr/>
          <a:lstStyle/>
          <a:p>
            <a:fld id="{71593B30-F531-412A-B13A-0DEF0C26A9AD}" type="datetime1">
              <a:rPr lang="zh-TW" altLang="en-US" smtClean="0"/>
              <a:t>2021/12/26</a:t>
            </a:fld>
            <a:endParaRPr lang="zh-TW" altLang="en-US"/>
          </a:p>
        </p:txBody>
      </p:sp>
      <p:sp>
        <p:nvSpPr>
          <p:cNvPr id="4" name="Footer Placeholder 3"/>
          <p:cNvSpPr>
            <a:spLocks noGrp="1"/>
          </p:cNvSpPr>
          <p:nvPr>
            <p:ph type="ftr" sz="quarter" idx="11"/>
          </p:nvPr>
        </p:nvSpPr>
        <p:spPr/>
        <p:txBody>
          <a:bodyPr/>
          <a:lstStyle/>
          <a:p>
            <a:endParaRPr lang="zh-TW" altLang="en-US"/>
          </a:p>
        </p:txBody>
      </p:sp>
      <p:sp>
        <p:nvSpPr>
          <p:cNvPr id="5" name="Slide Number Placeholder 4"/>
          <p:cNvSpPr>
            <a:spLocks noGrp="1"/>
          </p:cNvSpPr>
          <p:nvPr>
            <p:ph type="sldNum" sz="quarter" idx="12"/>
          </p:nvPr>
        </p:nvSpPr>
        <p:spPr/>
        <p:txBody>
          <a:bodyPr/>
          <a:lstStyle/>
          <a:p>
            <a:fld id="{207B366D-033A-40E0-B546-4D1068A8F74A}" type="slidenum">
              <a:rPr lang="zh-TW" altLang="en-US" smtClean="0"/>
              <a:t>‹#›</a:t>
            </a:fld>
            <a:endParaRPr lang="zh-TW" altLang="en-US"/>
          </a:p>
        </p:txBody>
      </p:sp>
    </p:spTree>
    <p:extLst>
      <p:ext uri="{BB962C8B-B14F-4D97-AF65-F5344CB8AC3E}">
        <p14:creationId xmlns:p14="http://schemas.microsoft.com/office/powerpoint/2010/main" val="321474056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空白">
    <p:spTree>
      <p:nvGrpSpPr>
        <p:cNvPr id="1" name=""/>
        <p:cNvGrpSpPr/>
        <p:nvPr/>
      </p:nvGrpSpPr>
      <p:grpSpPr>
        <a:xfrm>
          <a:off x="0" y="0"/>
          <a:ext cx="0" cy="0"/>
          <a:chOff x="0" y="0"/>
          <a:chExt cx="0" cy="0"/>
        </a:xfrm>
      </p:grpSpPr>
      <p:sp>
        <p:nvSpPr>
          <p:cNvPr id="5" name="Rectangle 4"/>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488084A5-A555-47F3-AF04-5EE2C5E18E99}" type="datetime1">
              <a:rPr lang="zh-TW" altLang="en-US" smtClean="0"/>
              <a:t>2021/12/26</a:t>
            </a:fld>
            <a:endParaRPr lang="zh-TW" altLang="en-US"/>
          </a:p>
        </p:txBody>
      </p:sp>
      <p:sp>
        <p:nvSpPr>
          <p:cNvPr id="8" name="Footer Placeholder 7"/>
          <p:cNvSpPr>
            <a:spLocks noGrp="1"/>
          </p:cNvSpPr>
          <p:nvPr>
            <p:ph type="ftr" sz="quarter" idx="11"/>
          </p:nvPr>
        </p:nvSpPr>
        <p:spPr/>
        <p:txBody>
          <a:bodyPr/>
          <a:lstStyle>
            <a:lvl1pPr>
              <a:defRPr>
                <a:solidFill>
                  <a:srgbClr val="FFFFFF"/>
                </a:solidFill>
              </a:defRPr>
            </a:lvl1pPr>
          </a:lstStyle>
          <a:p>
            <a:endParaRPr lang="zh-TW" altLang="en-US"/>
          </a:p>
        </p:txBody>
      </p:sp>
      <p:sp>
        <p:nvSpPr>
          <p:cNvPr id="9" name="Slide Number Placeholder 8"/>
          <p:cNvSpPr>
            <a:spLocks noGrp="1"/>
          </p:cNvSpPr>
          <p:nvPr>
            <p:ph type="sldNum" sz="quarter" idx="12"/>
          </p:nvPr>
        </p:nvSpPr>
        <p:spPr/>
        <p:txBody>
          <a:bodyPr/>
          <a:lstStyle/>
          <a:p>
            <a:fld id="{207B366D-033A-40E0-B546-4D1068A8F74A}" type="slidenum">
              <a:rPr lang="zh-TW" altLang="en-US" smtClean="0"/>
              <a:t>‹#›</a:t>
            </a:fld>
            <a:endParaRPr lang="zh-TW" altLang="en-US"/>
          </a:p>
        </p:txBody>
      </p:sp>
    </p:spTree>
    <p:extLst>
      <p:ext uri="{BB962C8B-B14F-4D97-AF65-F5344CB8AC3E}">
        <p14:creationId xmlns:p14="http://schemas.microsoft.com/office/powerpoint/2010/main" val="45783669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含標題的內容">
    <p:spTree>
      <p:nvGrpSpPr>
        <p:cNvPr id="1" name=""/>
        <p:cNvGrpSpPr/>
        <p:nvPr/>
      </p:nvGrpSpPr>
      <p:grpSpPr>
        <a:xfrm>
          <a:off x="0" y="0"/>
          <a:ext cx="0" cy="0"/>
          <a:chOff x="0" y="0"/>
          <a:chExt cx="0" cy="0"/>
        </a:xfrm>
      </p:grpSpPr>
      <p:sp>
        <p:nvSpPr>
          <p:cNvPr id="8" name="Rectangle 7"/>
          <p:cNvSpPr/>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zh-TW" altLang="en-US"/>
              <a:t>按一下以編輯母片標題樣式</a:t>
            </a:r>
            <a:endParaRPr lang="en-US" dirty="0"/>
          </a:p>
        </p:txBody>
      </p:sp>
      <p:sp>
        <p:nvSpPr>
          <p:cNvPr id="3" name="Content Placeholder 2"/>
          <p:cNvSpPr>
            <a:spLocks noGrp="1"/>
          </p:cNvSpPr>
          <p:nvPr>
            <p:ph idx="1"/>
          </p:nvPr>
        </p:nvSpPr>
        <p:spPr>
          <a:xfrm>
            <a:off x="4800600" y="731520"/>
            <a:ext cx="6492240" cy="5257800"/>
          </a:xfrm>
        </p:spPr>
        <p:txBody>
          <a:bodyPr/>
          <a:lstStyle/>
          <a:p>
            <a:pPr lvl="0"/>
            <a:r>
              <a:rPr lang="zh-TW" altLang="en-US"/>
              <a:t>按一下以編輯母片文字樣式</a:t>
            </a:r>
          </a:p>
          <a:p>
            <a:pPr lvl="1"/>
            <a:r>
              <a:rPr lang="zh-TW" altLang="en-US"/>
              <a:t>第二層</a:t>
            </a:r>
          </a:p>
          <a:p>
            <a:pPr lvl="2"/>
            <a:r>
              <a:rPr lang="zh-TW" altLang="en-US"/>
              <a:t>第三層</a:t>
            </a:r>
          </a:p>
          <a:p>
            <a:pPr lvl="3"/>
            <a:r>
              <a:rPr lang="zh-TW" altLang="en-US"/>
              <a:t>第四層</a:t>
            </a:r>
          </a:p>
          <a:p>
            <a:pPr lvl="4"/>
            <a:r>
              <a:rPr lang="zh-TW" altLang="en-US"/>
              <a:t>第五層</a:t>
            </a:r>
            <a:endParaRPr lang="en-US" dirty="0"/>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TW" altLang="en-US"/>
              <a:t>按一下以編輯母片文字樣式</a:t>
            </a:r>
          </a:p>
        </p:txBody>
      </p:sp>
      <p:sp>
        <p:nvSpPr>
          <p:cNvPr id="5" name="Date Placeholder 4"/>
          <p:cNvSpPr>
            <a:spLocks noGrp="1"/>
          </p:cNvSpPr>
          <p:nvPr>
            <p:ph type="dt" sz="half" idx="10"/>
          </p:nvPr>
        </p:nvSpPr>
        <p:spPr>
          <a:xfrm>
            <a:off x="465512" y="6459785"/>
            <a:ext cx="2618510" cy="365125"/>
          </a:xfrm>
        </p:spPr>
        <p:txBody>
          <a:bodyPr/>
          <a:lstStyle>
            <a:lvl1pPr algn="l">
              <a:defRPr/>
            </a:lvl1pPr>
          </a:lstStyle>
          <a:p>
            <a:fld id="{3DB42FA7-0D13-4FA2-8B7D-29D6E65C49C7}" type="datetime1">
              <a:rPr lang="zh-TW" altLang="en-US" smtClean="0"/>
              <a:t>2021/12/26</a:t>
            </a:fld>
            <a:endParaRPr lang="zh-TW" altLang="en-US"/>
          </a:p>
        </p:txBody>
      </p:sp>
      <p:sp>
        <p:nvSpPr>
          <p:cNvPr id="6" name="Footer Placeholder 5"/>
          <p:cNvSpPr>
            <a:spLocks noGrp="1"/>
          </p:cNvSpPr>
          <p:nvPr>
            <p:ph type="ftr" sz="quarter" idx="11"/>
          </p:nvPr>
        </p:nvSpPr>
        <p:spPr>
          <a:xfrm>
            <a:off x="4800600" y="6459785"/>
            <a:ext cx="4648200" cy="365125"/>
          </a:xfrm>
        </p:spPr>
        <p:txBody>
          <a:bodyPr/>
          <a:lstStyle>
            <a:lvl1pPr algn="l">
              <a:defRPr>
                <a:solidFill>
                  <a:schemeClr val="tx2"/>
                </a:solidFill>
              </a:defRPr>
            </a:lvl1pPr>
          </a:lstStyle>
          <a:p>
            <a:endParaRPr lang="zh-TW" altLang="en-US"/>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207B366D-033A-40E0-B546-4D1068A8F74A}" type="slidenum">
              <a:rPr lang="zh-TW" altLang="en-US" smtClean="0"/>
              <a:t>‹#›</a:t>
            </a:fld>
            <a:endParaRPr lang="zh-TW" altLang="en-US"/>
          </a:p>
        </p:txBody>
      </p:sp>
    </p:spTree>
    <p:extLst>
      <p:ext uri="{BB962C8B-B14F-4D97-AF65-F5344CB8AC3E}">
        <p14:creationId xmlns:p14="http://schemas.microsoft.com/office/powerpoint/2010/main" val="162094055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含標題的圖片">
    <p:spTree>
      <p:nvGrpSpPr>
        <p:cNvPr id="1" name=""/>
        <p:cNvGrpSpPr/>
        <p:nvPr/>
      </p:nvGrpSpPr>
      <p:grpSpPr>
        <a:xfrm>
          <a:off x="0" y="0"/>
          <a:ext cx="0" cy="0"/>
          <a:chOff x="0" y="0"/>
          <a:chExt cx="0" cy="0"/>
        </a:xfrm>
      </p:grpSpPr>
      <p:sp>
        <p:nvSpPr>
          <p:cNvPr id="8" name="Rectangle 7"/>
          <p:cNvSpPr/>
          <p:nvPr/>
        </p:nvSpPr>
        <p:spPr>
          <a:xfrm>
            <a:off x="0" y="4953000"/>
            <a:ext cx="12188825"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491507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264" cy="822960"/>
          </a:xfrm>
        </p:spPr>
        <p:txBody>
          <a:bodyPr lIns="91440" tIns="0" rIns="91440" bIns="0" anchor="b">
            <a:noAutofit/>
          </a:bodyPr>
          <a:lstStyle>
            <a:lvl1pPr>
              <a:defRPr sz="3600" b="0">
                <a:solidFill>
                  <a:srgbClr val="FFFFFF"/>
                </a:solidFill>
              </a:defRPr>
            </a:lvl1pPr>
          </a:lstStyle>
          <a:p>
            <a:r>
              <a:rPr lang="zh-TW" altLang="en-US"/>
              <a:t>按一下以編輯母片標題樣式</a:t>
            </a:r>
            <a:endParaRPr lang="en-US" dirty="0"/>
          </a:p>
        </p:txBody>
      </p:sp>
      <p:sp>
        <p:nvSpPr>
          <p:cNvPr id="3" name="Picture Placeholder 2"/>
          <p:cNvSpPr>
            <a:spLocks noGrp="1" noChangeAspect="1"/>
          </p:cNvSpPr>
          <p:nvPr>
            <p:ph type="pic" idx="1"/>
          </p:nvPr>
        </p:nvSpPr>
        <p:spPr>
          <a:xfrm>
            <a:off x="15" y="0"/>
            <a:ext cx="12191985" cy="4915076"/>
          </a:xfrm>
          <a:blipFill>
            <a:blip r:embed="rId2"/>
            <a:stretch>
              <a:fillRect/>
            </a:stretch>
          </a:blipFill>
        </p:spPr>
        <p:txBody>
          <a:bodyPr lIns="457200" tIns="457200" anchor="t"/>
          <a:lstStyle>
            <a:lvl1pPr marL="0" indent="0">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TW" altLang="en-US"/>
              <a:t>按一下圖示以新增圖片</a:t>
            </a:r>
            <a:endParaRPr lang="en-US" dirty="0"/>
          </a:p>
        </p:txBody>
      </p:sp>
      <p:sp>
        <p:nvSpPr>
          <p:cNvPr id="4" name="Text Placeholder 3"/>
          <p:cNvSpPr>
            <a:spLocks noGrp="1"/>
          </p:cNvSpPr>
          <p:nvPr>
            <p:ph type="body" sz="half" idx="2"/>
          </p:nvPr>
        </p:nvSpPr>
        <p:spPr>
          <a:xfrm>
            <a:off x="1097280" y="5907023"/>
            <a:ext cx="10113264"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TW" altLang="en-US"/>
              <a:t>按一下以編輯母片文字樣式</a:t>
            </a:r>
          </a:p>
        </p:txBody>
      </p:sp>
      <p:sp>
        <p:nvSpPr>
          <p:cNvPr id="5" name="Date Placeholder 4"/>
          <p:cNvSpPr>
            <a:spLocks noGrp="1"/>
          </p:cNvSpPr>
          <p:nvPr>
            <p:ph type="dt" sz="half" idx="10"/>
          </p:nvPr>
        </p:nvSpPr>
        <p:spPr/>
        <p:txBody>
          <a:bodyPr/>
          <a:lstStyle/>
          <a:p>
            <a:fld id="{0B0F5650-19E6-4862-924F-31BCCB001F47}" type="datetime1">
              <a:rPr lang="zh-TW" altLang="en-US" smtClean="0"/>
              <a:t>2021/12/26</a:t>
            </a:fld>
            <a:endParaRPr lang="zh-TW" altLang="en-US"/>
          </a:p>
        </p:txBody>
      </p:sp>
      <p:sp>
        <p:nvSpPr>
          <p:cNvPr id="6" name="Footer Placeholder 5"/>
          <p:cNvSpPr>
            <a:spLocks noGrp="1"/>
          </p:cNvSpPr>
          <p:nvPr>
            <p:ph type="ftr" sz="quarter" idx="11"/>
          </p:nvPr>
        </p:nvSpPr>
        <p:spPr/>
        <p:txBody>
          <a:bodyPr/>
          <a:lstStyle/>
          <a:p>
            <a:endParaRPr lang="zh-TW" altLang="en-US"/>
          </a:p>
        </p:txBody>
      </p:sp>
      <p:sp>
        <p:nvSpPr>
          <p:cNvPr id="7" name="Slide Number Placeholder 6"/>
          <p:cNvSpPr>
            <a:spLocks noGrp="1"/>
          </p:cNvSpPr>
          <p:nvPr>
            <p:ph type="sldNum" sz="quarter" idx="12"/>
          </p:nvPr>
        </p:nvSpPr>
        <p:spPr/>
        <p:txBody>
          <a:bodyPr/>
          <a:lstStyle/>
          <a:p>
            <a:fld id="{207B366D-033A-40E0-B546-4D1068A8F74A}" type="slidenum">
              <a:rPr lang="zh-TW" altLang="en-US" smtClean="0"/>
              <a:t>‹#›</a:t>
            </a:fld>
            <a:endParaRPr lang="zh-TW" altLang="en-US"/>
          </a:p>
        </p:txBody>
      </p:sp>
    </p:spTree>
    <p:extLst>
      <p:ext uri="{BB962C8B-B14F-4D97-AF65-F5344CB8AC3E}">
        <p14:creationId xmlns:p14="http://schemas.microsoft.com/office/powerpoint/2010/main" val="20707099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0" y="6334316"/>
            <a:ext cx="12192001" cy="659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zh-TW" altLang="en-US"/>
              <a:t>按一下以編輯母片標題樣式</a:t>
            </a:r>
            <a:endParaRPr lang="en-US" dirty="0"/>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zh-TW" altLang="en-US"/>
              <a:t>按一下以編輯母片文字樣式</a:t>
            </a:r>
          </a:p>
          <a:p>
            <a:pPr lvl="1"/>
            <a:r>
              <a:rPr lang="zh-TW" altLang="en-US"/>
              <a:t>第二層</a:t>
            </a:r>
          </a:p>
          <a:p>
            <a:pPr lvl="2"/>
            <a:r>
              <a:rPr lang="zh-TW" altLang="en-US"/>
              <a:t>第三層</a:t>
            </a:r>
          </a:p>
          <a:p>
            <a:pPr lvl="3"/>
            <a:r>
              <a:rPr lang="zh-TW" altLang="en-US"/>
              <a:t>第四層</a:t>
            </a:r>
          </a:p>
          <a:p>
            <a:pPr lvl="4"/>
            <a:r>
              <a:rPr lang="zh-TW" altLang="en-US"/>
              <a:t>第五層</a:t>
            </a:r>
            <a:endParaRPr lang="en-US" dirty="0"/>
          </a:p>
        </p:txBody>
      </p:sp>
      <p:sp>
        <p:nvSpPr>
          <p:cNvPr id="4"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defRPr>
            </a:lvl1pPr>
          </a:lstStyle>
          <a:p>
            <a:fld id="{5A965E9E-FF1E-4BF3-8B3C-37C3287D0A1D}" type="datetime1">
              <a:rPr lang="zh-TW" altLang="en-US" smtClean="0"/>
              <a:t>2021/12/26</a:t>
            </a:fld>
            <a:endParaRPr lang="zh-TW" altLang="en-US"/>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lang="zh-TW" altLang="en-US"/>
          </a:p>
        </p:txBody>
      </p:sp>
      <p:sp>
        <p:nvSpPr>
          <p:cNvPr id="6" name="Slide Number Placeholder 5"/>
          <p:cNvSpPr>
            <a:spLocks noGrp="1"/>
          </p:cNvSpPr>
          <p:nvPr>
            <p:ph type="sldNum" sz="quarter" idx="4"/>
          </p:nvPr>
        </p:nvSpPr>
        <p:spPr>
          <a:xfrm>
            <a:off x="9900458" y="6459785"/>
            <a:ext cx="1312025" cy="365125"/>
          </a:xfrm>
          <a:prstGeom prst="rect">
            <a:avLst/>
          </a:prstGeom>
        </p:spPr>
        <p:txBody>
          <a:bodyPr vert="horz" lIns="91440" tIns="45720" rIns="91440" bIns="45720" rtlCol="0" anchor="ctr"/>
          <a:lstStyle>
            <a:lvl1pPr algn="r">
              <a:defRPr sz="1050">
                <a:solidFill>
                  <a:srgbClr val="FFFFFF"/>
                </a:solidFill>
              </a:defRPr>
            </a:lvl1pPr>
          </a:lstStyle>
          <a:p>
            <a:fld id="{207B366D-033A-40E0-B546-4D1068A8F74A}" type="slidenum">
              <a:rPr lang="zh-TW" altLang="en-US" smtClean="0"/>
              <a:t>‹#›</a:t>
            </a:fld>
            <a:endParaRPr lang="zh-TW" altLang="en-US"/>
          </a:p>
        </p:txBody>
      </p:sp>
      <p:cxnSp>
        <p:nvCxnSpPr>
          <p:cNvPr id="10" name="Straight Connector 9"/>
          <p:cNvCxnSpPr/>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96743133"/>
      </p:ext>
    </p:extLst>
  </p:cSld>
  <p:clrMap bg1="lt1" tx1="dk1" bg2="lt2" tx2="dk2" accent1="accent1" accent2="accent2" accent3="accent3" accent4="accent4" accent5="accent5" accent6="accent6" hlink="hlink" folHlink="folHlink"/>
  <p:sldLayoutIdLst>
    <p:sldLayoutId id="2147483757" r:id="rId1"/>
    <p:sldLayoutId id="2147483758" r:id="rId2"/>
    <p:sldLayoutId id="2147483759" r:id="rId3"/>
    <p:sldLayoutId id="2147483760" r:id="rId4"/>
    <p:sldLayoutId id="2147483761" r:id="rId5"/>
    <p:sldLayoutId id="2147483762" r:id="rId6"/>
    <p:sldLayoutId id="2147483763" r:id="rId7"/>
    <p:sldLayoutId id="2147483764" r:id="rId8"/>
    <p:sldLayoutId id="2147483765" r:id="rId9"/>
    <p:sldLayoutId id="2147483766" r:id="rId10"/>
    <p:sldLayoutId id="2147483767" r:id="rId11"/>
  </p:sldLayoutIdLst>
  <p:hf hdr="0" ftr="0" dt="0"/>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12.png"/></Relationships>
</file>

<file path=ppt/slides/_rels/slide1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1.xml"/><Relationship Id="rId1" Type="http://schemas.openxmlformats.org/officeDocument/2006/relationships/slideLayout" Target="../slideLayouts/slideLayout2.xml"/><Relationship Id="rId5" Type="http://schemas.openxmlformats.org/officeDocument/2006/relationships/image" Target="../media/image16.png"/><Relationship Id="rId4" Type="http://schemas.openxmlformats.org/officeDocument/2006/relationships/image" Target="../media/image15.pn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22.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6.xml"/><Relationship Id="rId1" Type="http://schemas.openxmlformats.org/officeDocument/2006/relationships/slideLayout" Target="../slideLayouts/slideLayout2.xml"/><Relationship Id="rId5" Type="http://schemas.openxmlformats.org/officeDocument/2006/relationships/image" Target="../media/image26.png"/><Relationship Id="rId4" Type="http://schemas.openxmlformats.org/officeDocument/2006/relationships/image" Target="../media/image25.png"/></Relationships>
</file>

<file path=ppt/slides/_rels/slide22.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2.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ctrTitle"/>
          </p:nvPr>
        </p:nvSpPr>
        <p:spPr>
          <a:xfrm>
            <a:off x="1100051" y="750244"/>
            <a:ext cx="10058400" cy="3566160"/>
          </a:xfrm>
        </p:spPr>
        <p:txBody>
          <a:bodyPr>
            <a:normAutofit/>
          </a:bodyPr>
          <a:lstStyle/>
          <a:p>
            <a:pPr algn="ctr"/>
            <a:r>
              <a:rPr lang="en-US" altLang="zh-TW" sz="4000" b="1" dirty="0"/>
              <a:t>A Deep Factorization of Style and Structure in Fonts</a:t>
            </a:r>
            <a:br>
              <a:rPr lang="en-US" altLang="zh-TW" sz="3200" b="0" i="0" u="none" strike="noStrike" baseline="0" dirty="0"/>
            </a:br>
            <a:br>
              <a:rPr lang="en-US" altLang="zh-TW" sz="2000" dirty="0"/>
            </a:br>
            <a:r>
              <a:rPr lang="en-US" altLang="zh-TW" sz="2000" dirty="0"/>
              <a:t>Nikita </a:t>
            </a:r>
            <a:r>
              <a:rPr lang="en-US" altLang="zh-TW" sz="2000" dirty="0" err="1"/>
              <a:t>Srivatsan</a:t>
            </a:r>
            <a:r>
              <a:rPr lang="en-US" altLang="zh-TW" sz="2000" dirty="0"/>
              <a:t> , Jonathan T. Barron , Dan Klein, Taylor Berg-Kirkpatrick</a:t>
            </a:r>
            <a:br>
              <a:rPr lang="en-US" altLang="zh-TW" sz="2000" dirty="0"/>
            </a:br>
            <a:br>
              <a:rPr lang="en-US" altLang="zh-TW" sz="2000" dirty="0"/>
            </a:br>
            <a:r>
              <a:rPr lang="en-US" altLang="zh-TW" sz="1400" dirty="0"/>
              <a:t>Language Technologies Institute, Carnegie Mellon University</a:t>
            </a:r>
            <a:br>
              <a:rPr lang="en-US" altLang="zh-TW" sz="1400" dirty="0"/>
            </a:br>
            <a:r>
              <a:rPr lang="en-US" altLang="zh-TW" sz="1400" dirty="0"/>
              <a:t>Google Research</a:t>
            </a:r>
            <a:br>
              <a:rPr lang="en-US" altLang="zh-TW" sz="1400" dirty="0"/>
            </a:br>
            <a:r>
              <a:rPr lang="en-US" altLang="zh-TW" sz="1400" dirty="0"/>
              <a:t>Computer Science Division, University of California, Berkeley</a:t>
            </a:r>
            <a:br>
              <a:rPr lang="en-US" altLang="zh-TW" sz="1400" dirty="0"/>
            </a:br>
            <a:r>
              <a:rPr lang="en-US" altLang="zh-TW" sz="1400" dirty="0"/>
              <a:t>Computer Science and Engineering, University of California, San Diego</a:t>
            </a:r>
            <a:br>
              <a:rPr lang="en-US" altLang="zh-TW" sz="1800" b="1" i="1" dirty="0">
                <a:solidFill>
                  <a:srgbClr val="000000"/>
                </a:solidFill>
                <a:effectLst/>
              </a:rPr>
            </a:br>
            <a:br>
              <a:rPr lang="en-US" altLang="zh-TW" sz="1800" b="1" i="1" dirty="0">
                <a:solidFill>
                  <a:srgbClr val="000000"/>
                </a:solidFill>
                <a:effectLst/>
              </a:rPr>
            </a:br>
            <a:r>
              <a:rPr lang="en-US" altLang="zh-TW" sz="2000" b="1" i="1" dirty="0">
                <a:solidFill>
                  <a:srgbClr val="000000"/>
                </a:solidFill>
              </a:rPr>
              <a:t>EMNLP</a:t>
            </a:r>
            <a:r>
              <a:rPr lang="en-US" altLang="zh-TW" sz="2000" b="1" i="1" dirty="0">
                <a:solidFill>
                  <a:srgbClr val="000000"/>
                </a:solidFill>
                <a:effectLst/>
              </a:rPr>
              <a:t> 2019</a:t>
            </a:r>
            <a:endParaRPr lang="zh-TW" altLang="en-US" sz="2000" b="1" i="1" dirty="0"/>
          </a:p>
        </p:txBody>
      </p:sp>
      <p:sp>
        <p:nvSpPr>
          <p:cNvPr id="3" name="副標題 2"/>
          <p:cNvSpPr>
            <a:spLocks noGrp="1"/>
          </p:cNvSpPr>
          <p:nvPr>
            <p:ph type="subTitle" idx="1"/>
          </p:nvPr>
        </p:nvSpPr>
        <p:spPr/>
        <p:txBody>
          <a:bodyPr>
            <a:normAutofit/>
          </a:bodyPr>
          <a:lstStyle/>
          <a:p>
            <a:pPr algn="r"/>
            <a:r>
              <a:rPr lang="en-US" altLang="zh-TW" sz="1800" dirty="0"/>
              <a:t>Date: 2021/09/01</a:t>
            </a:r>
          </a:p>
          <a:p>
            <a:pPr algn="r"/>
            <a:r>
              <a:rPr lang="en-US" altLang="zh-TW" sz="1800" dirty="0"/>
              <a:t>Speaker: yang, </a:t>
            </a:r>
            <a:r>
              <a:rPr lang="en-US" altLang="zh-TW" sz="1800" dirty="0" err="1"/>
              <a:t>yi</a:t>
            </a:r>
            <a:r>
              <a:rPr lang="en-US" altLang="zh-TW" sz="1800" dirty="0"/>
              <a:t>-ting</a:t>
            </a:r>
            <a:endParaRPr lang="zh-TW" altLang="en-US" sz="1800" dirty="0"/>
          </a:p>
        </p:txBody>
      </p:sp>
    </p:spTree>
    <p:extLst>
      <p:ext uri="{BB962C8B-B14F-4D97-AF65-F5344CB8AC3E}">
        <p14:creationId xmlns:p14="http://schemas.microsoft.com/office/powerpoint/2010/main" val="202528964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a:extLst>
              <a:ext uri="{FF2B5EF4-FFF2-40B4-BE49-F238E27FC236}">
                <a16:creationId xmlns:a16="http://schemas.microsoft.com/office/drawing/2014/main" id="{BF16441C-3855-4D16-918F-48B261D06401}"/>
              </a:ext>
            </a:extLst>
          </p:cNvPr>
          <p:cNvSpPr>
            <a:spLocks noGrp="1"/>
          </p:cNvSpPr>
          <p:nvPr>
            <p:ph type="title"/>
          </p:nvPr>
        </p:nvSpPr>
        <p:spPr/>
        <p:txBody>
          <a:bodyPr/>
          <a:lstStyle/>
          <a:p>
            <a:r>
              <a:rPr lang="en-US" altLang="zh-TW" dirty="0"/>
              <a:t>Model</a:t>
            </a:r>
            <a:endParaRPr lang="zh-TW" altLang="en-US" dirty="0"/>
          </a:p>
        </p:txBody>
      </p:sp>
      <p:sp>
        <p:nvSpPr>
          <p:cNvPr id="3" name="內容版面配置區 2">
            <a:extLst>
              <a:ext uri="{FF2B5EF4-FFF2-40B4-BE49-F238E27FC236}">
                <a16:creationId xmlns:a16="http://schemas.microsoft.com/office/drawing/2014/main" id="{FD8CE0E8-4CB3-45C4-9C56-833F1179D0FD}"/>
              </a:ext>
            </a:extLst>
          </p:cNvPr>
          <p:cNvSpPr>
            <a:spLocks noGrp="1"/>
          </p:cNvSpPr>
          <p:nvPr>
            <p:ph idx="1"/>
          </p:nvPr>
        </p:nvSpPr>
        <p:spPr>
          <a:xfrm>
            <a:off x="1097280" y="1845734"/>
            <a:ext cx="10058399" cy="4023360"/>
          </a:xfrm>
        </p:spPr>
        <p:txBody>
          <a:bodyPr>
            <a:normAutofit/>
          </a:bodyPr>
          <a:lstStyle/>
          <a:p>
            <a:pPr>
              <a:buFont typeface="Wingdings" panose="05000000000000000000" pitchFamily="2" charset="2"/>
              <a:buChar char="l"/>
            </a:pPr>
            <a:r>
              <a:rPr lang="en-US" altLang="zh-TW" dirty="0"/>
              <a:t> </a:t>
            </a:r>
            <a:r>
              <a:rPr lang="en-US" altLang="zh-TW" b="1" dirty="0"/>
              <a:t>Decoder Architecture</a:t>
            </a:r>
          </a:p>
          <a:p>
            <a:pPr lvl="1">
              <a:buFont typeface="Wingdings" panose="05000000000000000000" pitchFamily="2" charset="2"/>
              <a:buChar char="l"/>
            </a:pPr>
            <a:r>
              <a:rPr lang="en-US" altLang="zh-TW" dirty="0"/>
              <a:t> We can think of the character type as specifying the overall shape of the image, and the font style as influencing the finer details.</a:t>
            </a:r>
          </a:p>
          <a:p>
            <a:pPr lvl="1">
              <a:buFont typeface="Wingdings" panose="05000000000000000000" pitchFamily="2" charset="2"/>
              <a:buChar char="l"/>
            </a:pPr>
            <a:endParaRPr lang="en-US" altLang="zh-TW" dirty="0"/>
          </a:p>
          <a:p>
            <a:pPr lvl="1">
              <a:buFont typeface="Wingdings" panose="05000000000000000000" pitchFamily="2" charset="2"/>
              <a:buChar char="l"/>
            </a:pPr>
            <a:r>
              <a:rPr lang="en-US" altLang="zh-TW" dirty="0"/>
              <a:t> We hypothesize that a glyph can be modeled in terms of a low-resolution character representation to which a complex operator specific to that font has been applied.</a:t>
            </a:r>
          </a:p>
          <a:p>
            <a:pPr lvl="1">
              <a:buFont typeface="Wingdings" panose="05000000000000000000" pitchFamily="2" charset="2"/>
              <a:buChar char="l"/>
            </a:pPr>
            <a:endParaRPr lang="en-US" altLang="zh-TW" dirty="0"/>
          </a:p>
          <a:p>
            <a:pPr>
              <a:buFont typeface="Wingdings" panose="05000000000000000000" pitchFamily="2" charset="2"/>
              <a:buChar char="l"/>
            </a:pPr>
            <a:r>
              <a:rPr lang="en-US" altLang="zh-TW" dirty="0"/>
              <a:t> </a:t>
            </a:r>
            <a:r>
              <a:rPr lang="en-US" altLang="zh-TW" b="1" dirty="0"/>
              <a:t>Transpose convolution</a:t>
            </a:r>
            <a:r>
              <a:rPr lang="en-US" altLang="zh-TW" dirty="0"/>
              <a:t> </a:t>
            </a:r>
          </a:p>
          <a:p>
            <a:pPr lvl="1">
              <a:buFont typeface="Wingdings" panose="05000000000000000000" pitchFamily="2" charset="2"/>
              <a:buChar char="l"/>
            </a:pPr>
            <a:r>
              <a:rPr lang="en-US" altLang="zh-TW" dirty="0"/>
              <a:t> A transpose convolution is a convolution performed on an </a:t>
            </a:r>
            <a:r>
              <a:rPr lang="en-US" altLang="zh-TW" dirty="0">
                <a:solidFill>
                  <a:srgbClr val="FF0000"/>
                </a:solidFill>
              </a:rPr>
              <a:t>undecimated input </a:t>
            </a:r>
            <a:r>
              <a:rPr lang="en-US" altLang="zh-TW" dirty="0"/>
              <a:t>(i.e. with zeros inserted in between pixels in alternating rows and columns), resulting in an upscaled output.</a:t>
            </a:r>
          </a:p>
        </p:txBody>
      </p:sp>
      <p:sp>
        <p:nvSpPr>
          <p:cNvPr id="4" name="投影片編號版面配置區 3">
            <a:extLst>
              <a:ext uri="{FF2B5EF4-FFF2-40B4-BE49-F238E27FC236}">
                <a16:creationId xmlns:a16="http://schemas.microsoft.com/office/drawing/2014/main" id="{AC5D2500-E93F-4758-8FA3-8860A659851B}"/>
              </a:ext>
            </a:extLst>
          </p:cNvPr>
          <p:cNvSpPr>
            <a:spLocks noGrp="1"/>
          </p:cNvSpPr>
          <p:nvPr>
            <p:ph type="sldNum" sz="quarter" idx="12"/>
          </p:nvPr>
        </p:nvSpPr>
        <p:spPr/>
        <p:txBody>
          <a:bodyPr/>
          <a:lstStyle/>
          <a:p>
            <a:fld id="{207B366D-033A-40E0-B546-4D1068A8F74A}" type="slidenum">
              <a:rPr lang="zh-TW" altLang="en-US" smtClean="0"/>
              <a:t>10</a:t>
            </a:fld>
            <a:endParaRPr lang="zh-TW" altLang="en-US"/>
          </a:p>
        </p:txBody>
      </p:sp>
      <p:pic>
        <p:nvPicPr>
          <p:cNvPr id="6" name="圖片 5">
            <a:extLst>
              <a:ext uri="{FF2B5EF4-FFF2-40B4-BE49-F238E27FC236}">
                <a16:creationId xmlns:a16="http://schemas.microsoft.com/office/drawing/2014/main" id="{E56CA525-19BA-4247-A576-CB8A57D6666E}"/>
              </a:ext>
            </a:extLst>
          </p:cNvPr>
          <p:cNvPicPr>
            <a:picLocks noChangeAspect="1"/>
          </p:cNvPicPr>
          <p:nvPr/>
        </p:nvPicPr>
        <p:blipFill>
          <a:blip r:embed="rId3"/>
          <a:stretch>
            <a:fillRect/>
          </a:stretch>
        </p:blipFill>
        <p:spPr>
          <a:xfrm>
            <a:off x="3250686" y="5062094"/>
            <a:ext cx="5751586" cy="1614000"/>
          </a:xfrm>
          <a:prstGeom prst="rect">
            <a:avLst/>
          </a:prstGeom>
        </p:spPr>
      </p:pic>
    </p:spTree>
    <p:extLst>
      <p:ext uri="{BB962C8B-B14F-4D97-AF65-F5344CB8AC3E}">
        <p14:creationId xmlns:p14="http://schemas.microsoft.com/office/powerpoint/2010/main" val="200848339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a:extLst>
              <a:ext uri="{FF2B5EF4-FFF2-40B4-BE49-F238E27FC236}">
                <a16:creationId xmlns:a16="http://schemas.microsoft.com/office/drawing/2014/main" id="{BF16441C-3855-4D16-918F-48B261D06401}"/>
              </a:ext>
            </a:extLst>
          </p:cNvPr>
          <p:cNvSpPr>
            <a:spLocks noGrp="1"/>
          </p:cNvSpPr>
          <p:nvPr>
            <p:ph type="title"/>
          </p:nvPr>
        </p:nvSpPr>
        <p:spPr/>
        <p:txBody>
          <a:bodyPr/>
          <a:lstStyle/>
          <a:p>
            <a:r>
              <a:rPr lang="en-US" altLang="zh-TW" dirty="0"/>
              <a:t>Model</a:t>
            </a:r>
            <a:endParaRPr lang="zh-TW" altLang="en-US" dirty="0"/>
          </a:p>
        </p:txBody>
      </p:sp>
      <mc:AlternateContent xmlns:mc="http://schemas.openxmlformats.org/markup-compatibility/2006" xmlns:a14="http://schemas.microsoft.com/office/drawing/2010/main">
        <mc:Choice Requires="a14">
          <p:sp>
            <p:nvSpPr>
              <p:cNvPr id="3" name="內容版面配置區 2">
                <a:extLst>
                  <a:ext uri="{FF2B5EF4-FFF2-40B4-BE49-F238E27FC236}">
                    <a16:creationId xmlns:a16="http://schemas.microsoft.com/office/drawing/2014/main" id="{FD8CE0E8-4CB3-45C4-9C56-833F1179D0FD}"/>
                  </a:ext>
                </a:extLst>
              </p:cNvPr>
              <p:cNvSpPr>
                <a:spLocks noGrp="1"/>
              </p:cNvSpPr>
              <p:nvPr>
                <p:ph idx="1"/>
              </p:nvPr>
            </p:nvSpPr>
            <p:spPr>
              <a:xfrm>
                <a:off x="1097280" y="1845734"/>
                <a:ext cx="7013567" cy="4023360"/>
              </a:xfrm>
            </p:spPr>
            <p:txBody>
              <a:bodyPr>
                <a:normAutofit/>
              </a:bodyPr>
              <a:lstStyle/>
              <a:p>
                <a:pPr>
                  <a:buFont typeface="Wingdings" panose="05000000000000000000" pitchFamily="2" charset="2"/>
                  <a:buChar char="l"/>
                </a:pPr>
                <a:r>
                  <a:rPr lang="en-US" altLang="zh-TW" dirty="0"/>
                  <a:t> We form our decoder as follows:</a:t>
                </a:r>
              </a:p>
              <a:p>
                <a:pPr lvl="1">
                  <a:buFont typeface="Wingdings" panose="05000000000000000000" pitchFamily="2" charset="2"/>
                  <a:buChar char="l"/>
                </a:pPr>
                <a:endParaRPr lang="en-US" altLang="zh-TW" dirty="0"/>
              </a:p>
              <a:p>
                <a:pPr lvl="1">
                  <a:buFont typeface="Wingdings" panose="05000000000000000000" pitchFamily="2" charset="2"/>
                  <a:buChar char="l"/>
                </a:pPr>
                <a:r>
                  <a:rPr lang="en-US" altLang="zh-TW" dirty="0"/>
                  <a:t> The character embedding is projected to a low-resolution matrix with a large number of channels.</a:t>
                </a:r>
              </a:p>
              <a:p>
                <a:pPr lvl="1">
                  <a:buFont typeface="Wingdings" panose="05000000000000000000" pitchFamily="2" charset="2"/>
                  <a:buChar char="l"/>
                </a:pPr>
                <a:endParaRPr lang="en-US" altLang="zh-TW" dirty="0"/>
              </a:p>
              <a:p>
                <a:pPr lvl="1">
                  <a:buFont typeface="Wingdings" panose="05000000000000000000" pitchFamily="2" charset="2"/>
                  <a:buChar char="l"/>
                </a:pPr>
                <a:r>
                  <a:rPr lang="en-US" altLang="zh-TW" dirty="0"/>
                  <a:t> We apply several transpose convolutional layers which increase the resolution, and reduce the number of channels.</a:t>
                </a:r>
                <a:r>
                  <a:rPr lang="en-US" altLang="zh-TW" b="1" dirty="0"/>
                  <a:t> </a:t>
                </a:r>
              </a:p>
              <a:p>
                <a:pPr lvl="2">
                  <a:buFont typeface="Wingdings" panose="05000000000000000000" pitchFamily="2" charset="2"/>
                  <a:buChar char="l"/>
                </a:pPr>
                <a:r>
                  <a:rPr lang="en-US" altLang="zh-TW" b="1" dirty="0"/>
                  <a:t> </a:t>
                </a:r>
                <a:r>
                  <a:rPr lang="en-US" altLang="zh-TW" dirty="0"/>
                  <a:t>Critically, the convolutional filter at each step is not a learned parameter of the model, but rather the output of a small multilayer perceptron whose input is the font latent variable </a:t>
                </a:r>
                <a14:m>
                  <m:oMath xmlns:m="http://schemas.openxmlformats.org/officeDocument/2006/math">
                    <m:r>
                      <a:rPr lang="en-US" altLang="zh-TW" sz="2400" b="0" i="1" smtClean="0">
                        <a:latin typeface="Cambria Math" panose="02040503050406030204" pitchFamily="18" charset="0"/>
                      </a:rPr>
                      <m:t>𝑧</m:t>
                    </m:r>
                  </m:oMath>
                </a14:m>
                <a:r>
                  <a:rPr lang="en-US" altLang="zh-TW" dirty="0"/>
                  <a:t>.</a:t>
                </a:r>
              </a:p>
              <a:p>
                <a:pPr lvl="1">
                  <a:buFont typeface="Wingdings" panose="05000000000000000000" pitchFamily="2" charset="2"/>
                  <a:buChar char="l"/>
                </a:pPr>
                <a:endParaRPr lang="en-US" altLang="zh-TW" b="1" dirty="0"/>
              </a:p>
              <a:p>
                <a:pPr lvl="1">
                  <a:buFont typeface="Wingdings" panose="05000000000000000000" pitchFamily="2" charset="2"/>
                  <a:buChar char="l"/>
                </a:pPr>
                <a:r>
                  <a:rPr lang="en-US" altLang="zh-TW" dirty="0"/>
                  <a:t>Between these transpose convolutions, we insert vanilla convolutional layers to fine-tune following the increase in resolution.</a:t>
                </a:r>
                <a:endParaRPr lang="en-US" altLang="zh-TW" b="1" dirty="0"/>
              </a:p>
            </p:txBody>
          </p:sp>
        </mc:Choice>
        <mc:Fallback xmlns="">
          <p:sp>
            <p:nvSpPr>
              <p:cNvPr id="3" name="內容版面配置區 2">
                <a:extLst>
                  <a:ext uri="{FF2B5EF4-FFF2-40B4-BE49-F238E27FC236}">
                    <a16:creationId xmlns:a16="http://schemas.microsoft.com/office/drawing/2014/main" id="{FD8CE0E8-4CB3-45C4-9C56-833F1179D0FD}"/>
                  </a:ext>
                </a:extLst>
              </p:cNvPr>
              <p:cNvSpPr>
                <a:spLocks noGrp="1" noRot="1" noChangeAspect="1" noMove="1" noResize="1" noEditPoints="1" noAdjustHandles="1" noChangeArrowheads="1" noChangeShapeType="1" noTextEdit="1"/>
              </p:cNvSpPr>
              <p:nvPr>
                <p:ph idx="1"/>
              </p:nvPr>
            </p:nvSpPr>
            <p:spPr>
              <a:xfrm>
                <a:off x="1097280" y="1845734"/>
                <a:ext cx="7013567" cy="4023360"/>
              </a:xfrm>
              <a:blipFill>
                <a:blip r:embed="rId3"/>
                <a:stretch>
                  <a:fillRect l="-2085" t="-1667" r="-1216"/>
                </a:stretch>
              </a:blipFill>
            </p:spPr>
            <p:txBody>
              <a:bodyPr/>
              <a:lstStyle/>
              <a:p>
                <a:r>
                  <a:rPr lang="zh-TW" altLang="en-US">
                    <a:noFill/>
                  </a:rPr>
                  <a:t> </a:t>
                </a:r>
              </a:p>
            </p:txBody>
          </p:sp>
        </mc:Fallback>
      </mc:AlternateContent>
      <p:sp>
        <p:nvSpPr>
          <p:cNvPr id="4" name="投影片編號版面配置區 3">
            <a:extLst>
              <a:ext uri="{FF2B5EF4-FFF2-40B4-BE49-F238E27FC236}">
                <a16:creationId xmlns:a16="http://schemas.microsoft.com/office/drawing/2014/main" id="{AC5D2500-E93F-4758-8FA3-8860A659851B}"/>
              </a:ext>
            </a:extLst>
          </p:cNvPr>
          <p:cNvSpPr>
            <a:spLocks noGrp="1"/>
          </p:cNvSpPr>
          <p:nvPr>
            <p:ph type="sldNum" sz="quarter" idx="12"/>
          </p:nvPr>
        </p:nvSpPr>
        <p:spPr/>
        <p:txBody>
          <a:bodyPr/>
          <a:lstStyle/>
          <a:p>
            <a:fld id="{207B366D-033A-40E0-B546-4D1068A8F74A}" type="slidenum">
              <a:rPr lang="zh-TW" altLang="en-US" smtClean="0"/>
              <a:t>11</a:t>
            </a:fld>
            <a:endParaRPr lang="zh-TW" altLang="en-US"/>
          </a:p>
        </p:txBody>
      </p:sp>
      <p:pic>
        <p:nvPicPr>
          <p:cNvPr id="6" name="圖片 5">
            <a:extLst>
              <a:ext uri="{FF2B5EF4-FFF2-40B4-BE49-F238E27FC236}">
                <a16:creationId xmlns:a16="http://schemas.microsoft.com/office/drawing/2014/main" id="{3D42112C-E31B-41DD-8B7A-EF8185F09541}"/>
              </a:ext>
            </a:extLst>
          </p:cNvPr>
          <p:cNvPicPr>
            <a:picLocks noChangeAspect="1"/>
          </p:cNvPicPr>
          <p:nvPr/>
        </p:nvPicPr>
        <p:blipFill>
          <a:blip r:embed="rId4"/>
          <a:stretch>
            <a:fillRect/>
          </a:stretch>
        </p:blipFill>
        <p:spPr>
          <a:xfrm>
            <a:off x="8241476" y="1845734"/>
            <a:ext cx="3170711" cy="4420216"/>
          </a:xfrm>
          <a:prstGeom prst="rect">
            <a:avLst/>
          </a:prstGeom>
        </p:spPr>
      </p:pic>
    </p:spTree>
    <p:extLst>
      <p:ext uri="{BB962C8B-B14F-4D97-AF65-F5344CB8AC3E}">
        <p14:creationId xmlns:p14="http://schemas.microsoft.com/office/powerpoint/2010/main" val="37031414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fade">
                                      <p:cBhvr>
                                        <p:cTn id="7" dur="500"/>
                                        <p:tgtEl>
                                          <p:spTgt spid="3">
                                            <p:txEl>
                                              <p:pRg st="2" end="2"/>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4" end="4"/>
                                            </p:txEl>
                                          </p:spTgt>
                                        </p:tgtEl>
                                        <p:attrNameLst>
                                          <p:attrName>style.visibility</p:attrName>
                                        </p:attrNameLst>
                                      </p:cBhvr>
                                      <p:to>
                                        <p:strVal val="visible"/>
                                      </p:to>
                                    </p:set>
                                    <p:animEffect transition="in" filter="fade">
                                      <p:cBhvr>
                                        <p:cTn id="12" dur="500"/>
                                        <p:tgtEl>
                                          <p:spTgt spid="3">
                                            <p:txEl>
                                              <p:pRg st="4" end="4"/>
                                            </p:txEl>
                                          </p:spTgt>
                                        </p:tgtEl>
                                      </p:cBhvr>
                                    </p:animEffect>
                                  </p:childTnLst>
                                </p:cTn>
                              </p:par>
                              <p:par>
                                <p:cTn id="13" presetID="10" presetClass="entr" presetSubtype="0" fill="hold" nodeType="withEffect">
                                  <p:stCondLst>
                                    <p:cond delay="0"/>
                                  </p:stCondLst>
                                  <p:childTnLst>
                                    <p:set>
                                      <p:cBhvr>
                                        <p:cTn id="14" dur="1" fill="hold">
                                          <p:stCondLst>
                                            <p:cond delay="0"/>
                                          </p:stCondLst>
                                        </p:cTn>
                                        <p:tgtEl>
                                          <p:spTgt spid="3">
                                            <p:txEl>
                                              <p:pRg st="5" end="5"/>
                                            </p:txEl>
                                          </p:spTgt>
                                        </p:tgtEl>
                                        <p:attrNameLst>
                                          <p:attrName>style.visibility</p:attrName>
                                        </p:attrNameLst>
                                      </p:cBhvr>
                                      <p:to>
                                        <p:strVal val="visible"/>
                                      </p:to>
                                    </p:set>
                                    <p:animEffect transition="in" filter="fade">
                                      <p:cBhvr>
                                        <p:cTn id="15" dur="500"/>
                                        <p:tgtEl>
                                          <p:spTgt spid="3">
                                            <p:txEl>
                                              <p:pRg st="5" end="5"/>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3">
                                            <p:txEl>
                                              <p:pRg st="7" end="7"/>
                                            </p:txEl>
                                          </p:spTgt>
                                        </p:tgtEl>
                                        <p:attrNameLst>
                                          <p:attrName>style.visibility</p:attrName>
                                        </p:attrNameLst>
                                      </p:cBhvr>
                                      <p:to>
                                        <p:strVal val="visible"/>
                                      </p:to>
                                    </p:set>
                                    <p:animEffect transition="in" filter="fade">
                                      <p:cBhvr>
                                        <p:cTn id="20" dur="5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a:extLst>
              <a:ext uri="{FF2B5EF4-FFF2-40B4-BE49-F238E27FC236}">
                <a16:creationId xmlns:a16="http://schemas.microsoft.com/office/drawing/2014/main" id="{BF16441C-3855-4D16-918F-48B261D06401}"/>
              </a:ext>
            </a:extLst>
          </p:cNvPr>
          <p:cNvSpPr>
            <a:spLocks noGrp="1"/>
          </p:cNvSpPr>
          <p:nvPr>
            <p:ph type="title"/>
          </p:nvPr>
        </p:nvSpPr>
        <p:spPr/>
        <p:txBody>
          <a:bodyPr/>
          <a:lstStyle/>
          <a:p>
            <a:r>
              <a:rPr lang="en-US" altLang="zh-TW" dirty="0"/>
              <a:t>Model</a:t>
            </a:r>
            <a:endParaRPr lang="zh-TW" altLang="en-US" dirty="0"/>
          </a:p>
        </p:txBody>
      </p:sp>
      <p:sp>
        <p:nvSpPr>
          <p:cNvPr id="3" name="內容版面配置區 2">
            <a:extLst>
              <a:ext uri="{FF2B5EF4-FFF2-40B4-BE49-F238E27FC236}">
                <a16:creationId xmlns:a16="http://schemas.microsoft.com/office/drawing/2014/main" id="{FD8CE0E8-4CB3-45C4-9C56-833F1179D0FD}"/>
              </a:ext>
            </a:extLst>
          </p:cNvPr>
          <p:cNvSpPr>
            <a:spLocks noGrp="1"/>
          </p:cNvSpPr>
          <p:nvPr>
            <p:ph idx="1"/>
          </p:nvPr>
        </p:nvSpPr>
        <p:spPr>
          <a:xfrm>
            <a:off x="1097280" y="1845734"/>
            <a:ext cx="10058399" cy="4023360"/>
          </a:xfrm>
        </p:spPr>
        <p:txBody>
          <a:bodyPr>
            <a:normAutofit/>
          </a:bodyPr>
          <a:lstStyle/>
          <a:p>
            <a:pPr>
              <a:buFont typeface="Wingdings" panose="05000000000000000000" pitchFamily="2" charset="2"/>
              <a:buChar char="l"/>
            </a:pPr>
            <a:r>
              <a:rPr lang="en-US" altLang="zh-TW" dirty="0"/>
              <a:t> </a:t>
            </a:r>
            <a:r>
              <a:rPr lang="en-US" altLang="zh-TW" b="1" dirty="0"/>
              <a:t>Projected Loss</a:t>
            </a:r>
          </a:p>
          <a:p>
            <a:pPr lvl="1">
              <a:buFont typeface="Wingdings" panose="05000000000000000000" pitchFamily="2" charset="2"/>
              <a:buChar char="l"/>
            </a:pPr>
            <a:r>
              <a:rPr lang="en-US" altLang="zh-TW" dirty="0"/>
              <a:t> Our reconstruction loss we use a heavy-tailed (leptokurtic) distribution placed on a transformed representation of the image, similar to the approach of Barron [3]. </a:t>
            </a:r>
          </a:p>
          <a:p>
            <a:pPr lvl="2">
              <a:buFont typeface="Wingdings" panose="05000000000000000000" pitchFamily="2" charset="2"/>
              <a:buChar char="l"/>
            </a:pPr>
            <a:r>
              <a:rPr lang="en-US" altLang="zh-TW" dirty="0"/>
              <a:t>Natural images are not well-described in terms of statistically independent pixels, but are instead better modeled in terms of edges [1].</a:t>
            </a:r>
          </a:p>
          <a:p>
            <a:pPr lvl="2">
              <a:buFont typeface="Wingdings" panose="05000000000000000000" pitchFamily="2" charset="2"/>
              <a:buChar char="l"/>
            </a:pPr>
            <a:r>
              <a:rPr lang="en-US" altLang="zh-TW" dirty="0"/>
              <a:t>Images of text have similar statistical distributions as natural images [2].</a:t>
            </a:r>
          </a:p>
          <a:p>
            <a:pPr lvl="1">
              <a:buFont typeface="Wingdings" panose="05000000000000000000" pitchFamily="2" charset="2"/>
              <a:buChar char="l"/>
            </a:pPr>
            <a:endParaRPr lang="en-US" altLang="zh-TW" dirty="0"/>
          </a:p>
          <a:p>
            <a:pPr lvl="1">
              <a:buFont typeface="Wingdings" panose="05000000000000000000" pitchFamily="2" charset="2"/>
              <a:buChar char="l"/>
            </a:pPr>
            <a:r>
              <a:rPr lang="en-US" altLang="zh-TW" dirty="0"/>
              <a:t> Modeling the statistics of font glyphs in this fashion results in sharper samples, while modeling independent pixels with a Gaussian distribution results in blurry, oversmoothed results.</a:t>
            </a:r>
          </a:p>
        </p:txBody>
      </p:sp>
      <p:sp>
        <p:nvSpPr>
          <p:cNvPr id="4" name="投影片編號版面配置區 3">
            <a:extLst>
              <a:ext uri="{FF2B5EF4-FFF2-40B4-BE49-F238E27FC236}">
                <a16:creationId xmlns:a16="http://schemas.microsoft.com/office/drawing/2014/main" id="{AC5D2500-E93F-4758-8FA3-8860A659851B}"/>
              </a:ext>
            </a:extLst>
          </p:cNvPr>
          <p:cNvSpPr>
            <a:spLocks noGrp="1"/>
          </p:cNvSpPr>
          <p:nvPr>
            <p:ph type="sldNum" sz="quarter" idx="12"/>
          </p:nvPr>
        </p:nvSpPr>
        <p:spPr/>
        <p:txBody>
          <a:bodyPr/>
          <a:lstStyle/>
          <a:p>
            <a:fld id="{207B366D-033A-40E0-B546-4D1068A8F74A}" type="slidenum">
              <a:rPr lang="zh-TW" altLang="en-US" smtClean="0"/>
              <a:t>12</a:t>
            </a:fld>
            <a:endParaRPr lang="zh-TW" altLang="en-US"/>
          </a:p>
        </p:txBody>
      </p:sp>
      <p:pic>
        <p:nvPicPr>
          <p:cNvPr id="6" name="圖片 5">
            <a:extLst>
              <a:ext uri="{FF2B5EF4-FFF2-40B4-BE49-F238E27FC236}">
                <a16:creationId xmlns:a16="http://schemas.microsoft.com/office/drawing/2014/main" id="{4C9C32E3-46DA-4428-B90E-1C56C1D61F2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788615" y="4358732"/>
            <a:ext cx="4614770" cy="1992507"/>
          </a:xfrm>
          <a:prstGeom prst="rect">
            <a:avLst/>
          </a:prstGeom>
        </p:spPr>
      </p:pic>
      <p:sp>
        <p:nvSpPr>
          <p:cNvPr id="5" name="文字方塊 4">
            <a:extLst>
              <a:ext uri="{FF2B5EF4-FFF2-40B4-BE49-F238E27FC236}">
                <a16:creationId xmlns:a16="http://schemas.microsoft.com/office/drawing/2014/main" id="{678F3C3C-479D-4F6D-B8D4-61D1282BC68B}"/>
              </a:ext>
            </a:extLst>
          </p:cNvPr>
          <p:cNvSpPr txBox="1"/>
          <p:nvPr/>
        </p:nvSpPr>
        <p:spPr>
          <a:xfrm>
            <a:off x="3875768" y="255482"/>
            <a:ext cx="7336715" cy="1200329"/>
          </a:xfrm>
          <a:prstGeom prst="rect">
            <a:avLst/>
          </a:prstGeom>
          <a:noFill/>
        </p:spPr>
        <p:txBody>
          <a:bodyPr wrap="square" rtlCol="0">
            <a:spAutoFit/>
          </a:bodyPr>
          <a:lstStyle/>
          <a:p>
            <a:r>
              <a:rPr lang="en-US" altLang="zh-TW" sz="1200" dirty="0">
                <a:solidFill>
                  <a:schemeClr val="bg1">
                    <a:lumMod val="65000"/>
                  </a:schemeClr>
                </a:solidFill>
              </a:rPr>
              <a:t>[1] David J. Field. 1987. Relations between the statistics of natural images and the response properties of cortical cells. JOSA A.</a:t>
            </a:r>
          </a:p>
          <a:p>
            <a:r>
              <a:rPr lang="en-US" altLang="zh-TW" sz="1200" dirty="0">
                <a:solidFill>
                  <a:schemeClr val="bg1">
                    <a:lumMod val="65000"/>
                  </a:schemeClr>
                </a:solidFill>
              </a:rPr>
              <a:t>[2] Tamara </a:t>
            </a:r>
            <a:r>
              <a:rPr lang="en-US" altLang="zh-TW" sz="1200" dirty="0" err="1">
                <a:solidFill>
                  <a:schemeClr val="bg1">
                    <a:lumMod val="65000"/>
                  </a:schemeClr>
                </a:solidFill>
              </a:rPr>
              <a:t>Melmer</a:t>
            </a:r>
            <a:r>
              <a:rPr lang="en-US" altLang="zh-TW" sz="1200" dirty="0">
                <a:solidFill>
                  <a:schemeClr val="bg1">
                    <a:lumMod val="65000"/>
                  </a:schemeClr>
                </a:solidFill>
              </a:rPr>
              <a:t>, </a:t>
            </a:r>
            <a:r>
              <a:rPr lang="en-US" altLang="zh-TW" sz="1200" dirty="0" err="1">
                <a:solidFill>
                  <a:schemeClr val="bg1">
                    <a:lumMod val="65000"/>
                  </a:schemeClr>
                </a:solidFill>
              </a:rPr>
              <a:t>Seyed</a:t>
            </a:r>
            <a:r>
              <a:rPr lang="en-US" altLang="zh-TW" sz="1200" dirty="0">
                <a:solidFill>
                  <a:schemeClr val="bg1">
                    <a:lumMod val="65000"/>
                  </a:schemeClr>
                </a:solidFill>
              </a:rPr>
              <a:t> Ali </a:t>
            </a:r>
            <a:r>
              <a:rPr lang="en-US" altLang="zh-TW" sz="1200" dirty="0" err="1">
                <a:solidFill>
                  <a:schemeClr val="bg1">
                    <a:lumMod val="65000"/>
                  </a:schemeClr>
                </a:solidFill>
              </a:rPr>
              <a:t>Amirshahi</a:t>
            </a:r>
            <a:r>
              <a:rPr lang="en-US" altLang="zh-TW" sz="1200" dirty="0">
                <a:solidFill>
                  <a:schemeClr val="bg1">
                    <a:lumMod val="65000"/>
                  </a:schemeClr>
                </a:solidFill>
              </a:rPr>
              <a:t>, Michael Koch, Joachim </a:t>
            </a:r>
            <a:r>
              <a:rPr lang="en-US" altLang="zh-TW" sz="1200" dirty="0" err="1">
                <a:solidFill>
                  <a:schemeClr val="bg1">
                    <a:lumMod val="65000"/>
                  </a:schemeClr>
                </a:solidFill>
              </a:rPr>
              <a:t>Denzler</a:t>
            </a:r>
            <a:r>
              <a:rPr lang="en-US" altLang="zh-TW" sz="1200" dirty="0">
                <a:solidFill>
                  <a:schemeClr val="bg1">
                    <a:lumMod val="65000"/>
                  </a:schemeClr>
                </a:solidFill>
              </a:rPr>
              <a:t>, and Christoph </a:t>
            </a:r>
            <a:r>
              <a:rPr lang="en-US" altLang="zh-TW" sz="1200" dirty="0" err="1">
                <a:solidFill>
                  <a:schemeClr val="bg1">
                    <a:lumMod val="65000"/>
                  </a:schemeClr>
                </a:solidFill>
              </a:rPr>
              <a:t>Redies</a:t>
            </a:r>
            <a:r>
              <a:rPr lang="en-US" altLang="zh-TW" sz="1200" dirty="0">
                <a:solidFill>
                  <a:schemeClr val="bg1">
                    <a:lumMod val="65000"/>
                  </a:schemeClr>
                </a:solidFill>
              </a:rPr>
              <a:t>. 2013. From regular text to artistic writing and artworks: Fourier statistics of images with low and high aesthetic appeal. Frontiers in Human Neuroscience.</a:t>
            </a:r>
          </a:p>
          <a:p>
            <a:r>
              <a:rPr lang="en-US" altLang="zh-TW" sz="1200" dirty="0">
                <a:solidFill>
                  <a:schemeClr val="bg1">
                    <a:lumMod val="65000"/>
                  </a:schemeClr>
                </a:solidFill>
              </a:rPr>
              <a:t>[3] Jonathan T. Barron. 2019. A general and adaptive robust loss function. CVPR. </a:t>
            </a:r>
            <a:endParaRPr lang="zh-TW" altLang="en-US" sz="1200" dirty="0">
              <a:solidFill>
                <a:schemeClr val="bg1">
                  <a:lumMod val="65000"/>
                </a:schemeClr>
              </a:solidFill>
            </a:endParaRPr>
          </a:p>
        </p:txBody>
      </p:sp>
    </p:spTree>
    <p:extLst>
      <p:ext uri="{BB962C8B-B14F-4D97-AF65-F5344CB8AC3E}">
        <p14:creationId xmlns:p14="http://schemas.microsoft.com/office/powerpoint/2010/main" val="275621485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a:extLst>
              <a:ext uri="{FF2B5EF4-FFF2-40B4-BE49-F238E27FC236}">
                <a16:creationId xmlns:a16="http://schemas.microsoft.com/office/drawing/2014/main" id="{BF16441C-3855-4D16-918F-48B261D06401}"/>
              </a:ext>
            </a:extLst>
          </p:cNvPr>
          <p:cNvSpPr>
            <a:spLocks noGrp="1"/>
          </p:cNvSpPr>
          <p:nvPr>
            <p:ph type="title"/>
          </p:nvPr>
        </p:nvSpPr>
        <p:spPr/>
        <p:txBody>
          <a:bodyPr/>
          <a:lstStyle/>
          <a:p>
            <a:r>
              <a:rPr lang="en-US" altLang="zh-TW" dirty="0"/>
              <a:t>Model</a:t>
            </a:r>
            <a:endParaRPr lang="zh-TW" altLang="en-US" dirty="0"/>
          </a:p>
        </p:txBody>
      </p:sp>
      <p:sp>
        <p:nvSpPr>
          <p:cNvPr id="3" name="內容版面配置區 2">
            <a:extLst>
              <a:ext uri="{FF2B5EF4-FFF2-40B4-BE49-F238E27FC236}">
                <a16:creationId xmlns:a16="http://schemas.microsoft.com/office/drawing/2014/main" id="{FD8CE0E8-4CB3-45C4-9C56-833F1179D0FD}"/>
              </a:ext>
            </a:extLst>
          </p:cNvPr>
          <p:cNvSpPr>
            <a:spLocks noGrp="1"/>
          </p:cNvSpPr>
          <p:nvPr>
            <p:ph idx="1"/>
          </p:nvPr>
        </p:nvSpPr>
        <p:spPr>
          <a:xfrm>
            <a:off x="1097280" y="1845734"/>
            <a:ext cx="10058399" cy="4023360"/>
          </a:xfrm>
        </p:spPr>
        <p:txBody>
          <a:bodyPr>
            <a:normAutofit/>
          </a:bodyPr>
          <a:lstStyle/>
          <a:p>
            <a:pPr>
              <a:buFont typeface="Wingdings" panose="05000000000000000000" pitchFamily="2" charset="2"/>
              <a:buChar char="l"/>
            </a:pPr>
            <a:r>
              <a:rPr lang="en-US" altLang="zh-TW" dirty="0"/>
              <a:t> </a:t>
            </a:r>
            <a:r>
              <a:rPr lang="en-US" altLang="zh-TW" b="1" dirty="0"/>
              <a:t>2-Dimensional Discrete Cosine Transform [4]</a:t>
            </a:r>
          </a:p>
          <a:p>
            <a:pPr lvl="1">
              <a:buFont typeface="Wingdings" panose="05000000000000000000" pitchFamily="2" charset="2"/>
              <a:buChar char="l"/>
            </a:pPr>
            <a:r>
              <a:rPr lang="en-US" altLang="zh-TW" dirty="0"/>
              <a:t>We transform both the observed glyph image and the corresponding grid or parameters produced by our decoder before computing the observation’s likelihood.</a:t>
            </a:r>
          </a:p>
          <a:p>
            <a:pPr marL="201168" lvl="1" indent="0">
              <a:buNone/>
            </a:pPr>
            <a:endParaRPr lang="en-US" altLang="zh-TW" dirty="0"/>
          </a:p>
        </p:txBody>
      </p:sp>
      <p:sp>
        <p:nvSpPr>
          <p:cNvPr id="4" name="投影片編號版面配置區 3">
            <a:extLst>
              <a:ext uri="{FF2B5EF4-FFF2-40B4-BE49-F238E27FC236}">
                <a16:creationId xmlns:a16="http://schemas.microsoft.com/office/drawing/2014/main" id="{AC5D2500-E93F-4758-8FA3-8860A659851B}"/>
              </a:ext>
            </a:extLst>
          </p:cNvPr>
          <p:cNvSpPr>
            <a:spLocks noGrp="1"/>
          </p:cNvSpPr>
          <p:nvPr>
            <p:ph type="sldNum" sz="quarter" idx="12"/>
          </p:nvPr>
        </p:nvSpPr>
        <p:spPr/>
        <p:txBody>
          <a:bodyPr/>
          <a:lstStyle/>
          <a:p>
            <a:fld id="{207B366D-033A-40E0-B546-4D1068A8F74A}" type="slidenum">
              <a:rPr lang="zh-TW" altLang="en-US" smtClean="0"/>
              <a:t>13</a:t>
            </a:fld>
            <a:endParaRPr lang="zh-TW" altLang="en-US"/>
          </a:p>
        </p:txBody>
      </p:sp>
      <p:sp>
        <p:nvSpPr>
          <p:cNvPr id="7" name="文字方塊 6">
            <a:extLst>
              <a:ext uri="{FF2B5EF4-FFF2-40B4-BE49-F238E27FC236}">
                <a16:creationId xmlns:a16="http://schemas.microsoft.com/office/drawing/2014/main" id="{B9DD3EEB-9D8A-48FF-85AC-775AC1EF2156}"/>
              </a:ext>
            </a:extLst>
          </p:cNvPr>
          <p:cNvSpPr txBox="1"/>
          <p:nvPr/>
        </p:nvSpPr>
        <p:spPr>
          <a:xfrm>
            <a:off x="1097280" y="286603"/>
            <a:ext cx="7336715" cy="461665"/>
          </a:xfrm>
          <a:prstGeom prst="rect">
            <a:avLst/>
          </a:prstGeom>
          <a:noFill/>
        </p:spPr>
        <p:txBody>
          <a:bodyPr wrap="square" rtlCol="0">
            <a:spAutoFit/>
          </a:bodyPr>
          <a:lstStyle/>
          <a:p>
            <a:r>
              <a:rPr lang="en-US" altLang="zh-TW" sz="1200" dirty="0">
                <a:solidFill>
                  <a:schemeClr val="bg1">
                    <a:lumMod val="65000"/>
                  </a:schemeClr>
                </a:solidFill>
              </a:rPr>
              <a:t>[4] Nasir Ahmed, T Natarajan, and </a:t>
            </a:r>
            <a:r>
              <a:rPr lang="en-US" altLang="zh-TW" sz="1200" dirty="0" err="1">
                <a:solidFill>
                  <a:schemeClr val="bg1">
                    <a:lumMod val="65000"/>
                  </a:schemeClr>
                </a:solidFill>
              </a:rPr>
              <a:t>Kamisetty</a:t>
            </a:r>
            <a:r>
              <a:rPr lang="en-US" altLang="zh-TW" sz="1200" dirty="0">
                <a:solidFill>
                  <a:schemeClr val="bg1">
                    <a:lumMod val="65000"/>
                  </a:schemeClr>
                </a:solidFill>
              </a:rPr>
              <a:t> R Rao. 1974. Discrete cosine transform. IEEE Transactions on Computers. </a:t>
            </a:r>
            <a:endParaRPr lang="zh-TW" altLang="en-US" sz="1200" dirty="0">
              <a:solidFill>
                <a:schemeClr val="bg1">
                  <a:lumMod val="65000"/>
                </a:schemeClr>
              </a:solidFill>
            </a:endParaRPr>
          </a:p>
        </p:txBody>
      </p:sp>
      <p:pic>
        <p:nvPicPr>
          <p:cNvPr id="9" name="圖片 8">
            <a:extLst>
              <a:ext uri="{FF2B5EF4-FFF2-40B4-BE49-F238E27FC236}">
                <a16:creationId xmlns:a16="http://schemas.microsoft.com/office/drawing/2014/main" id="{0A2D94CB-532B-47E9-8973-FCB081C569E9}"/>
              </a:ext>
            </a:extLst>
          </p:cNvPr>
          <p:cNvPicPr>
            <a:picLocks noChangeAspect="1"/>
          </p:cNvPicPr>
          <p:nvPr/>
        </p:nvPicPr>
        <p:blipFill>
          <a:blip r:embed="rId3"/>
          <a:stretch>
            <a:fillRect/>
          </a:stretch>
        </p:blipFill>
        <p:spPr>
          <a:xfrm>
            <a:off x="1839666" y="3138004"/>
            <a:ext cx="1871721" cy="2525979"/>
          </a:xfrm>
          <a:prstGeom prst="rect">
            <a:avLst/>
          </a:prstGeom>
        </p:spPr>
      </p:pic>
      <p:pic>
        <p:nvPicPr>
          <p:cNvPr id="13" name="圖片 12">
            <a:extLst>
              <a:ext uri="{FF2B5EF4-FFF2-40B4-BE49-F238E27FC236}">
                <a16:creationId xmlns:a16="http://schemas.microsoft.com/office/drawing/2014/main" id="{1B4B48FA-6302-4496-86F1-94512C36B530}"/>
              </a:ext>
            </a:extLst>
          </p:cNvPr>
          <p:cNvPicPr>
            <a:picLocks noChangeAspect="1"/>
          </p:cNvPicPr>
          <p:nvPr/>
        </p:nvPicPr>
        <p:blipFill>
          <a:blip r:embed="rId4"/>
          <a:stretch>
            <a:fillRect/>
          </a:stretch>
        </p:blipFill>
        <p:spPr>
          <a:xfrm>
            <a:off x="5022594" y="3138004"/>
            <a:ext cx="1863524" cy="2514756"/>
          </a:xfrm>
          <a:prstGeom prst="rect">
            <a:avLst/>
          </a:prstGeom>
        </p:spPr>
      </p:pic>
      <p:pic>
        <p:nvPicPr>
          <p:cNvPr id="15" name="圖片 14">
            <a:extLst>
              <a:ext uri="{FF2B5EF4-FFF2-40B4-BE49-F238E27FC236}">
                <a16:creationId xmlns:a16="http://schemas.microsoft.com/office/drawing/2014/main" id="{FF3C36A5-1C90-4694-AF61-D6AC9DCD64FF}"/>
              </a:ext>
            </a:extLst>
          </p:cNvPr>
          <p:cNvPicPr>
            <a:picLocks noChangeAspect="1"/>
          </p:cNvPicPr>
          <p:nvPr/>
        </p:nvPicPr>
        <p:blipFill>
          <a:blip r:embed="rId5"/>
          <a:stretch>
            <a:fillRect/>
          </a:stretch>
        </p:blipFill>
        <p:spPr>
          <a:xfrm>
            <a:off x="8197325" y="3138004"/>
            <a:ext cx="1863524" cy="2514756"/>
          </a:xfrm>
          <a:prstGeom prst="rect">
            <a:avLst/>
          </a:prstGeom>
        </p:spPr>
      </p:pic>
      <p:sp>
        <p:nvSpPr>
          <p:cNvPr id="16" name="箭號: 向右 15">
            <a:extLst>
              <a:ext uri="{FF2B5EF4-FFF2-40B4-BE49-F238E27FC236}">
                <a16:creationId xmlns:a16="http://schemas.microsoft.com/office/drawing/2014/main" id="{6FCC56E3-86C2-4F77-911A-E8BEC8E38FA0}"/>
              </a:ext>
            </a:extLst>
          </p:cNvPr>
          <p:cNvSpPr/>
          <p:nvPr/>
        </p:nvSpPr>
        <p:spPr>
          <a:xfrm>
            <a:off x="3968957" y="4184724"/>
            <a:ext cx="796066" cy="408791"/>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a:p>
        </p:txBody>
      </p:sp>
      <p:sp>
        <p:nvSpPr>
          <p:cNvPr id="17" name="文字方塊 16">
            <a:extLst>
              <a:ext uri="{FF2B5EF4-FFF2-40B4-BE49-F238E27FC236}">
                <a16:creationId xmlns:a16="http://schemas.microsoft.com/office/drawing/2014/main" id="{08D5DE67-B3DA-439D-850D-DD7E075525B1}"/>
              </a:ext>
            </a:extLst>
          </p:cNvPr>
          <p:cNvSpPr txBox="1"/>
          <p:nvPr/>
        </p:nvSpPr>
        <p:spPr>
          <a:xfrm>
            <a:off x="3898861" y="3786690"/>
            <a:ext cx="824969" cy="400110"/>
          </a:xfrm>
          <a:prstGeom prst="rect">
            <a:avLst/>
          </a:prstGeom>
          <a:noFill/>
        </p:spPr>
        <p:txBody>
          <a:bodyPr wrap="square" rtlCol="0">
            <a:spAutoFit/>
          </a:bodyPr>
          <a:lstStyle/>
          <a:p>
            <a:pPr algn="ctr"/>
            <a:r>
              <a:rPr lang="en-US" altLang="zh-TW" sz="2000" b="1" dirty="0">
                <a:solidFill>
                  <a:schemeClr val="tx1">
                    <a:lumMod val="75000"/>
                    <a:lumOff val="25000"/>
                  </a:schemeClr>
                </a:solidFill>
              </a:rPr>
              <a:t>DCT</a:t>
            </a:r>
            <a:endParaRPr lang="zh-TW" altLang="en-US" sz="2000" b="1" dirty="0">
              <a:solidFill>
                <a:schemeClr val="tx1">
                  <a:lumMod val="75000"/>
                  <a:lumOff val="25000"/>
                </a:schemeClr>
              </a:solidFill>
            </a:endParaRPr>
          </a:p>
        </p:txBody>
      </p:sp>
      <p:sp>
        <p:nvSpPr>
          <p:cNvPr id="18" name="箭號: 向右 17">
            <a:extLst>
              <a:ext uri="{FF2B5EF4-FFF2-40B4-BE49-F238E27FC236}">
                <a16:creationId xmlns:a16="http://schemas.microsoft.com/office/drawing/2014/main" id="{ABA2006F-3E1E-44E6-8D7B-3E05F5D600E4}"/>
              </a:ext>
            </a:extLst>
          </p:cNvPr>
          <p:cNvSpPr/>
          <p:nvPr/>
        </p:nvSpPr>
        <p:spPr>
          <a:xfrm>
            <a:off x="7172591" y="4184724"/>
            <a:ext cx="796066" cy="408791"/>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a:p>
        </p:txBody>
      </p:sp>
      <p:sp>
        <p:nvSpPr>
          <p:cNvPr id="19" name="文字方塊 18">
            <a:extLst>
              <a:ext uri="{FF2B5EF4-FFF2-40B4-BE49-F238E27FC236}">
                <a16:creationId xmlns:a16="http://schemas.microsoft.com/office/drawing/2014/main" id="{912620DC-4A7F-4231-9150-FA85F289A12F}"/>
              </a:ext>
            </a:extLst>
          </p:cNvPr>
          <p:cNvSpPr txBox="1"/>
          <p:nvPr/>
        </p:nvSpPr>
        <p:spPr>
          <a:xfrm>
            <a:off x="7102495" y="3786690"/>
            <a:ext cx="824969" cy="400110"/>
          </a:xfrm>
          <a:prstGeom prst="rect">
            <a:avLst/>
          </a:prstGeom>
          <a:noFill/>
        </p:spPr>
        <p:txBody>
          <a:bodyPr wrap="square" rtlCol="0">
            <a:spAutoFit/>
          </a:bodyPr>
          <a:lstStyle/>
          <a:p>
            <a:pPr algn="ctr"/>
            <a:r>
              <a:rPr lang="en-US" altLang="zh-TW" sz="2000" b="1" dirty="0">
                <a:solidFill>
                  <a:schemeClr val="tx1">
                    <a:lumMod val="75000"/>
                    <a:lumOff val="25000"/>
                  </a:schemeClr>
                </a:solidFill>
              </a:rPr>
              <a:t>IDCT</a:t>
            </a:r>
            <a:endParaRPr lang="zh-TW" altLang="en-US" sz="2000" b="1" dirty="0">
              <a:solidFill>
                <a:schemeClr val="tx1">
                  <a:lumMod val="75000"/>
                  <a:lumOff val="25000"/>
                </a:schemeClr>
              </a:solidFill>
            </a:endParaRPr>
          </a:p>
        </p:txBody>
      </p:sp>
    </p:spTree>
    <p:extLst>
      <p:ext uri="{BB962C8B-B14F-4D97-AF65-F5344CB8AC3E}">
        <p14:creationId xmlns:p14="http://schemas.microsoft.com/office/powerpoint/2010/main" val="214237689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a:extLst>
              <a:ext uri="{FF2B5EF4-FFF2-40B4-BE49-F238E27FC236}">
                <a16:creationId xmlns:a16="http://schemas.microsoft.com/office/drawing/2014/main" id="{BF16441C-3855-4D16-918F-48B261D06401}"/>
              </a:ext>
            </a:extLst>
          </p:cNvPr>
          <p:cNvSpPr>
            <a:spLocks noGrp="1"/>
          </p:cNvSpPr>
          <p:nvPr>
            <p:ph type="title"/>
          </p:nvPr>
        </p:nvSpPr>
        <p:spPr/>
        <p:txBody>
          <a:bodyPr/>
          <a:lstStyle/>
          <a:p>
            <a:r>
              <a:rPr lang="en-US" altLang="zh-TW" dirty="0"/>
              <a:t>Model</a:t>
            </a:r>
            <a:endParaRPr lang="zh-TW" altLang="en-US" dirty="0"/>
          </a:p>
        </p:txBody>
      </p:sp>
      <p:sp>
        <p:nvSpPr>
          <p:cNvPr id="3" name="內容版面配置區 2">
            <a:extLst>
              <a:ext uri="{FF2B5EF4-FFF2-40B4-BE49-F238E27FC236}">
                <a16:creationId xmlns:a16="http://schemas.microsoft.com/office/drawing/2014/main" id="{FD8CE0E8-4CB3-45C4-9C56-833F1179D0FD}"/>
              </a:ext>
            </a:extLst>
          </p:cNvPr>
          <p:cNvSpPr>
            <a:spLocks noGrp="1"/>
          </p:cNvSpPr>
          <p:nvPr>
            <p:ph idx="1"/>
          </p:nvPr>
        </p:nvSpPr>
        <p:spPr>
          <a:xfrm>
            <a:off x="1097280" y="1845734"/>
            <a:ext cx="10058399" cy="4023360"/>
          </a:xfrm>
        </p:spPr>
        <p:txBody>
          <a:bodyPr>
            <a:normAutofit/>
          </a:bodyPr>
          <a:lstStyle/>
          <a:p>
            <a:pPr>
              <a:buFont typeface="Wingdings" panose="05000000000000000000" pitchFamily="2" charset="2"/>
              <a:buChar char="l"/>
            </a:pPr>
            <a:r>
              <a:rPr lang="en-US" altLang="zh-TW" b="1" dirty="0"/>
              <a:t> Cauchy Distribution [3]</a:t>
            </a:r>
          </a:p>
          <a:p>
            <a:pPr lvl="1">
              <a:buFont typeface="Wingdings" panose="05000000000000000000" pitchFamily="2" charset="2"/>
              <a:buChar char="l"/>
            </a:pPr>
            <a:r>
              <a:rPr lang="en-US" altLang="zh-TW" dirty="0"/>
              <a:t> The Cauchy distribution accurately captures the heavy-tailed structure of the edges in natural images.</a:t>
            </a:r>
          </a:p>
          <a:p>
            <a:pPr lvl="1">
              <a:buFont typeface="Wingdings" panose="05000000000000000000" pitchFamily="2" charset="2"/>
              <a:buChar char="l"/>
            </a:pPr>
            <a:endParaRPr lang="en-US" altLang="zh-TW" dirty="0"/>
          </a:p>
          <a:p>
            <a:pPr lvl="1">
              <a:buFont typeface="Wingdings" panose="05000000000000000000" pitchFamily="2" charset="2"/>
              <a:buChar char="l"/>
            </a:pPr>
            <a:r>
              <a:rPr lang="en-US" altLang="zh-TW" dirty="0"/>
              <a:t>Computing this heavy-tailed loss over the frequency decomposition provided by the DCT-II instead of the raw pixel values encourages the decoder to generate sharper images without needing either an adversarial discriminator or a vectorized representation of the characters during training.</a:t>
            </a:r>
          </a:p>
        </p:txBody>
      </p:sp>
      <p:sp>
        <p:nvSpPr>
          <p:cNvPr id="4" name="投影片編號版面配置區 3">
            <a:extLst>
              <a:ext uri="{FF2B5EF4-FFF2-40B4-BE49-F238E27FC236}">
                <a16:creationId xmlns:a16="http://schemas.microsoft.com/office/drawing/2014/main" id="{AC5D2500-E93F-4758-8FA3-8860A659851B}"/>
              </a:ext>
            </a:extLst>
          </p:cNvPr>
          <p:cNvSpPr>
            <a:spLocks noGrp="1"/>
          </p:cNvSpPr>
          <p:nvPr>
            <p:ph type="sldNum" sz="quarter" idx="12"/>
          </p:nvPr>
        </p:nvSpPr>
        <p:spPr/>
        <p:txBody>
          <a:bodyPr/>
          <a:lstStyle/>
          <a:p>
            <a:fld id="{207B366D-033A-40E0-B546-4D1068A8F74A}" type="slidenum">
              <a:rPr lang="zh-TW" altLang="en-US" smtClean="0"/>
              <a:t>14</a:t>
            </a:fld>
            <a:endParaRPr lang="zh-TW" altLang="en-US"/>
          </a:p>
        </p:txBody>
      </p:sp>
      <p:sp>
        <p:nvSpPr>
          <p:cNvPr id="7" name="文字方塊 6">
            <a:extLst>
              <a:ext uri="{FF2B5EF4-FFF2-40B4-BE49-F238E27FC236}">
                <a16:creationId xmlns:a16="http://schemas.microsoft.com/office/drawing/2014/main" id="{B9DD3EEB-9D8A-48FF-85AC-775AC1EF2156}"/>
              </a:ext>
            </a:extLst>
          </p:cNvPr>
          <p:cNvSpPr txBox="1"/>
          <p:nvPr/>
        </p:nvSpPr>
        <p:spPr>
          <a:xfrm>
            <a:off x="1097280" y="458725"/>
            <a:ext cx="7336715" cy="276999"/>
          </a:xfrm>
          <a:prstGeom prst="rect">
            <a:avLst/>
          </a:prstGeom>
          <a:noFill/>
        </p:spPr>
        <p:txBody>
          <a:bodyPr wrap="square" rtlCol="0">
            <a:spAutoFit/>
          </a:bodyPr>
          <a:lstStyle/>
          <a:p>
            <a:r>
              <a:rPr lang="en-US" altLang="zh-TW" sz="1200" dirty="0">
                <a:solidFill>
                  <a:schemeClr val="bg1">
                    <a:lumMod val="65000"/>
                  </a:schemeClr>
                </a:solidFill>
              </a:rPr>
              <a:t>[3] Jonathan T. Barron. 2019. A general and adaptive robust loss function. CVPR.</a:t>
            </a:r>
          </a:p>
        </p:txBody>
      </p:sp>
    </p:spTree>
    <p:extLst>
      <p:ext uri="{BB962C8B-B14F-4D97-AF65-F5344CB8AC3E}">
        <p14:creationId xmlns:p14="http://schemas.microsoft.com/office/powerpoint/2010/main" val="171684025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a:extLst>
              <a:ext uri="{FF2B5EF4-FFF2-40B4-BE49-F238E27FC236}">
                <a16:creationId xmlns:a16="http://schemas.microsoft.com/office/drawing/2014/main" id="{BF16441C-3855-4D16-918F-48B261D06401}"/>
              </a:ext>
            </a:extLst>
          </p:cNvPr>
          <p:cNvSpPr>
            <a:spLocks noGrp="1"/>
          </p:cNvSpPr>
          <p:nvPr>
            <p:ph type="title"/>
          </p:nvPr>
        </p:nvSpPr>
        <p:spPr/>
        <p:txBody>
          <a:bodyPr/>
          <a:lstStyle/>
          <a:p>
            <a:r>
              <a:rPr lang="en-US" altLang="zh-TW" dirty="0"/>
              <a:t>Learning and Inference</a:t>
            </a:r>
            <a:endParaRPr lang="zh-TW" altLang="en-US" dirty="0"/>
          </a:p>
        </p:txBody>
      </p:sp>
      <mc:AlternateContent xmlns:mc="http://schemas.openxmlformats.org/markup-compatibility/2006" xmlns:a14="http://schemas.microsoft.com/office/drawing/2010/main">
        <mc:Choice Requires="a14">
          <p:sp>
            <p:nvSpPr>
              <p:cNvPr id="3" name="內容版面配置區 2">
                <a:extLst>
                  <a:ext uri="{FF2B5EF4-FFF2-40B4-BE49-F238E27FC236}">
                    <a16:creationId xmlns:a16="http://schemas.microsoft.com/office/drawing/2014/main" id="{FD8CE0E8-4CB3-45C4-9C56-833F1179D0FD}"/>
                  </a:ext>
                </a:extLst>
              </p:cNvPr>
              <p:cNvSpPr>
                <a:spLocks noGrp="1"/>
              </p:cNvSpPr>
              <p:nvPr>
                <p:ph idx="1"/>
              </p:nvPr>
            </p:nvSpPr>
            <p:spPr>
              <a:xfrm>
                <a:off x="1097279" y="1845734"/>
                <a:ext cx="10058400" cy="4023360"/>
              </a:xfrm>
            </p:spPr>
            <p:txBody>
              <a:bodyPr>
                <a:normAutofit/>
              </a:bodyPr>
              <a:lstStyle/>
              <a:p>
                <a:pPr>
                  <a:buFont typeface="Wingdings" panose="05000000000000000000" pitchFamily="2" charset="2"/>
                  <a:buChar char="l"/>
                </a:pPr>
                <a:r>
                  <a:rPr lang="en-US" altLang="zh-TW" dirty="0"/>
                  <a:t> A key property which we desire is the ability to perform consistent inference over </a:t>
                </a:r>
                <a14:m>
                  <m:oMath xmlns:m="http://schemas.openxmlformats.org/officeDocument/2006/math">
                    <m:r>
                      <a:rPr lang="zh-TW" altLang="en-US" sz="2800" b="0" i="1" smtClean="0">
                        <a:latin typeface="Cambria Math" panose="02040503050406030204" pitchFamily="18" charset="0"/>
                      </a:rPr>
                      <m:t>𝓏</m:t>
                    </m:r>
                  </m:oMath>
                </a14:m>
                <a:r>
                  <a:rPr lang="en-US" altLang="zh-TW" dirty="0"/>
                  <a:t> given a variable number of observed glyphs in a font.</a:t>
                </a:r>
              </a:p>
              <a:p>
                <a:pPr lvl="1">
                  <a:buFont typeface="Wingdings" panose="05000000000000000000" pitchFamily="2" charset="2"/>
                  <a:buChar char="l"/>
                </a:pPr>
                <a:r>
                  <a:rPr lang="en-US" altLang="zh-TW" b="1" dirty="0"/>
                  <a:t> Observation Subsampling</a:t>
                </a:r>
              </a:p>
              <a:p>
                <a:pPr lvl="2">
                  <a:buFont typeface="Wingdings" panose="05000000000000000000" pitchFamily="2" charset="2"/>
                  <a:buChar char="l"/>
                </a:pPr>
                <a:r>
                  <a:rPr lang="en-US" altLang="zh-TW" dirty="0"/>
                  <a:t>We mask out a randomly selected subset of the characters before passing them to the encoder.</a:t>
                </a:r>
              </a:p>
              <a:p>
                <a:pPr lvl="2">
                  <a:buFont typeface="Wingdings" panose="05000000000000000000" pitchFamily="2" charset="2"/>
                  <a:buChar char="l"/>
                </a:pPr>
                <a:r>
                  <a:rPr lang="en-US" altLang="zh-TW" dirty="0"/>
                  <a:t>This incentivizes the encoder to produce reasonable estimates without becoming too reliant on the features extracted from any one particular character, which more closely matches the setup at test time.</a:t>
                </a:r>
              </a:p>
              <a:p>
                <a:pPr lvl="2">
                  <a:buFont typeface="Wingdings" panose="05000000000000000000" pitchFamily="2" charset="2"/>
                  <a:buChar char="l"/>
                </a:pPr>
                <a:endParaRPr lang="en-US" altLang="zh-TW" b="1" dirty="0"/>
              </a:p>
              <a:p>
                <a:pPr lvl="1">
                  <a:buFont typeface="Wingdings" panose="05000000000000000000" pitchFamily="2" charset="2"/>
                  <a:buChar char="l"/>
                </a:pPr>
                <a:r>
                  <a:rPr lang="en-US" altLang="zh-TW" b="1" dirty="0"/>
                  <a:t> Encoder Architecture</a:t>
                </a:r>
              </a:p>
              <a:p>
                <a:pPr lvl="2">
                  <a:buFont typeface="Wingdings" panose="05000000000000000000" pitchFamily="2" charset="2"/>
                  <a:buChar char="l"/>
                </a:pPr>
                <a:r>
                  <a:rPr lang="en-US" altLang="zh-TW" dirty="0"/>
                  <a:t>We use a convolutional neural network which takes in a batch of characters from a single font, concatenated with their respective character type embedding. </a:t>
                </a:r>
              </a:p>
              <a:p>
                <a:pPr lvl="2">
                  <a:buFont typeface="Wingdings" panose="05000000000000000000" pitchFamily="2" charset="2"/>
                  <a:buChar char="l"/>
                </a:pPr>
                <a:r>
                  <a:rPr lang="en-US" altLang="zh-TW" dirty="0"/>
                  <a:t>Following the final convolutional layer, we perform an elementwise max operation across the batch, reducing to a single vector representation for the entire font which we pass through further fully-connected layers to obtain the output parameters.</a:t>
                </a:r>
                <a:endParaRPr lang="en-US" altLang="zh-TW" b="1" dirty="0"/>
              </a:p>
              <a:p>
                <a:pPr lvl="2">
                  <a:buFont typeface="Wingdings" panose="05000000000000000000" pitchFamily="2" charset="2"/>
                  <a:buChar char="l"/>
                </a:pPr>
                <a:endParaRPr lang="en-US" altLang="zh-TW" dirty="0"/>
              </a:p>
            </p:txBody>
          </p:sp>
        </mc:Choice>
        <mc:Fallback xmlns="">
          <p:sp>
            <p:nvSpPr>
              <p:cNvPr id="3" name="內容版面配置區 2">
                <a:extLst>
                  <a:ext uri="{FF2B5EF4-FFF2-40B4-BE49-F238E27FC236}">
                    <a16:creationId xmlns:a16="http://schemas.microsoft.com/office/drawing/2014/main" id="{FD8CE0E8-4CB3-45C4-9C56-833F1179D0FD}"/>
                  </a:ext>
                </a:extLst>
              </p:cNvPr>
              <p:cNvSpPr>
                <a:spLocks noGrp="1" noRot="1" noChangeAspect="1" noMove="1" noResize="1" noEditPoints="1" noAdjustHandles="1" noChangeArrowheads="1" noChangeShapeType="1" noTextEdit="1"/>
              </p:cNvSpPr>
              <p:nvPr>
                <p:ph idx="1"/>
              </p:nvPr>
            </p:nvSpPr>
            <p:spPr>
              <a:xfrm>
                <a:off x="1097279" y="1845734"/>
                <a:ext cx="10058400" cy="4023360"/>
              </a:xfrm>
              <a:blipFill>
                <a:blip r:embed="rId2"/>
                <a:stretch>
                  <a:fillRect l="-1455"/>
                </a:stretch>
              </a:blipFill>
            </p:spPr>
            <p:txBody>
              <a:bodyPr/>
              <a:lstStyle/>
              <a:p>
                <a:r>
                  <a:rPr lang="zh-TW" altLang="en-US">
                    <a:noFill/>
                  </a:rPr>
                  <a:t> </a:t>
                </a:r>
              </a:p>
            </p:txBody>
          </p:sp>
        </mc:Fallback>
      </mc:AlternateContent>
      <p:sp>
        <p:nvSpPr>
          <p:cNvPr id="4" name="投影片編號版面配置區 3">
            <a:extLst>
              <a:ext uri="{FF2B5EF4-FFF2-40B4-BE49-F238E27FC236}">
                <a16:creationId xmlns:a16="http://schemas.microsoft.com/office/drawing/2014/main" id="{AC5D2500-E93F-4758-8FA3-8860A659851B}"/>
              </a:ext>
            </a:extLst>
          </p:cNvPr>
          <p:cNvSpPr>
            <a:spLocks noGrp="1"/>
          </p:cNvSpPr>
          <p:nvPr>
            <p:ph type="sldNum" sz="quarter" idx="12"/>
          </p:nvPr>
        </p:nvSpPr>
        <p:spPr/>
        <p:txBody>
          <a:bodyPr/>
          <a:lstStyle/>
          <a:p>
            <a:fld id="{207B366D-033A-40E0-B546-4D1068A8F74A}" type="slidenum">
              <a:rPr lang="zh-TW" altLang="en-US" smtClean="0"/>
              <a:t>15</a:t>
            </a:fld>
            <a:endParaRPr lang="zh-TW" altLang="en-US"/>
          </a:p>
        </p:txBody>
      </p:sp>
    </p:spTree>
    <p:extLst>
      <p:ext uri="{BB962C8B-B14F-4D97-AF65-F5344CB8AC3E}">
        <p14:creationId xmlns:p14="http://schemas.microsoft.com/office/powerpoint/2010/main" val="309536377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a:extLst>
              <a:ext uri="{FF2B5EF4-FFF2-40B4-BE49-F238E27FC236}">
                <a16:creationId xmlns:a16="http://schemas.microsoft.com/office/drawing/2014/main" id="{BF16441C-3855-4D16-918F-48B261D06401}"/>
              </a:ext>
            </a:extLst>
          </p:cNvPr>
          <p:cNvSpPr>
            <a:spLocks noGrp="1"/>
          </p:cNvSpPr>
          <p:nvPr>
            <p:ph type="title"/>
          </p:nvPr>
        </p:nvSpPr>
        <p:spPr/>
        <p:txBody>
          <a:bodyPr/>
          <a:lstStyle/>
          <a:p>
            <a:r>
              <a:rPr lang="en-US" altLang="zh-TW" dirty="0"/>
              <a:t>Learning and Inference</a:t>
            </a:r>
            <a:endParaRPr lang="zh-TW" altLang="en-US" dirty="0"/>
          </a:p>
        </p:txBody>
      </p:sp>
      <p:sp>
        <p:nvSpPr>
          <p:cNvPr id="3" name="內容版面配置區 2">
            <a:extLst>
              <a:ext uri="{FF2B5EF4-FFF2-40B4-BE49-F238E27FC236}">
                <a16:creationId xmlns:a16="http://schemas.microsoft.com/office/drawing/2014/main" id="{FD8CE0E8-4CB3-45C4-9C56-833F1179D0FD}"/>
              </a:ext>
            </a:extLst>
          </p:cNvPr>
          <p:cNvSpPr>
            <a:spLocks noGrp="1"/>
          </p:cNvSpPr>
          <p:nvPr>
            <p:ph idx="1"/>
          </p:nvPr>
        </p:nvSpPr>
        <p:spPr>
          <a:xfrm>
            <a:off x="1097279" y="1845734"/>
            <a:ext cx="10058400" cy="4023360"/>
          </a:xfrm>
        </p:spPr>
        <p:txBody>
          <a:bodyPr>
            <a:normAutofit/>
          </a:bodyPr>
          <a:lstStyle/>
          <a:p>
            <a:pPr>
              <a:buFont typeface="Wingdings" panose="05000000000000000000" pitchFamily="2" charset="2"/>
              <a:buChar char="l"/>
            </a:pPr>
            <a:endParaRPr lang="en-US" altLang="zh-TW" dirty="0"/>
          </a:p>
        </p:txBody>
      </p:sp>
      <p:sp>
        <p:nvSpPr>
          <p:cNvPr id="4" name="投影片編號版面配置區 3">
            <a:extLst>
              <a:ext uri="{FF2B5EF4-FFF2-40B4-BE49-F238E27FC236}">
                <a16:creationId xmlns:a16="http://schemas.microsoft.com/office/drawing/2014/main" id="{AC5D2500-E93F-4758-8FA3-8860A659851B}"/>
              </a:ext>
            </a:extLst>
          </p:cNvPr>
          <p:cNvSpPr>
            <a:spLocks noGrp="1"/>
          </p:cNvSpPr>
          <p:nvPr>
            <p:ph type="sldNum" sz="quarter" idx="12"/>
          </p:nvPr>
        </p:nvSpPr>
        <p:spPr/>
        <p:txBody>
          <a:bodyPr/>
          <a:lstStyle/>
          <a:p>
            <a:fld id="{207B366D-033A-40E0-B546-4D1068A8F74A}" type="slidenum">
              <a:rPr lang="zh-TW" altLang="en-US" smtClean="0"/>
              <a:t>16</a:t>
            </a:fld>
            <a:endParaRPr lang="zh-TW" altLang="en-US"/>
          </a:p>
        </p:txBody>
      </p:sp>
      <p:pic>
        <p:nvPicPr>
          <p:cNvPr id="6" name="圖片 5">
            <a:extLst>
              <a:ext uri="{FF2B5EF4-FFF2-40B4-BE49-F238E27FC236}">
                <a16:creationId xmlns:a16="http://schemas.microsoft.com/office/drawing/2014/main" id="{0D894E82-1692-49FF-B8C7-20896E46195E}"/>
              </a:ext>
            </a:extLst>
          </p:cNvPr>
          <p:cNvPicPr>
            <a:picLocks noChangeAspect="1"/>
          </p:cNvPicPr>
          <p:nvPr/>
        </p:nvPicPr>
        <p:blipFill>
          <a:blip r:embed="rId2"/>
          <a:stretch>
            <a:fillRect/>
          </a:stretch>
        </p:blipFill>
        <p:spPr>
          <a:xfrm>
            <a:off x="2072252" y="2132111"/>
            <a:ext cx="8047495" cy="3736983"/>
          </a:xfrm>
          <a:prstGeom prst="rect">
            <a:avLst/>
          </a:prstGeom>
        </p:spPr>
      </p:pic>
    </p:spTree>
    <p:extLst>
      <p:ext uri="{BB962C8B-B14F-4D97-AF65-F5344CB8AC3E}">
        <p14:creationId xmlns:p14="http://schemas.microsoft.com/office/powerpoint/2010/main" val="268887399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a:extLst>
              <a:ext uri="{FF2B5EF4-FFF2-40B4-BE49-F238E27FC236}">
                <a16:creationId xmlns:a16="http://schemas.microsoft.com/office/drawing/2014/main" id="{BF16441C-3855-4D16-918F-48B261D06401}"/>
              </a:ext>
            </a:extLst>
          </p:cNvPr>
          <p:cNvSpPr>
            <a:spLocks noGrp="1"/>
          </p:cNvSpPr>
          <p:nvPr>
            <p:ph type="title"/>
          </p:nvPr>
        </p:nvSpPr>
        <p:spPr/>
        <p:txBody>
          <a:bodyPr/>
          <a:lstStyle/>
          <a:p>
            <a:r>
              <a:rPr lang="en-US" altLang="zh-TW" dirty="0"/>
              <a:t>Experiments </a:t>
            </a:r>
            <a:endParaRPr lang="zh-TW" altLang="en-US" dirty="0"/>
          </a:p>
        </p:txBody>
      </p:sp>
      <mc:AlternateContent xmlns:mc="http://schemas.openxmlformats.org/markup-compatibility/2006" xmlns:a14="http://schemas.microsoft.com/office/drawing/2010/main">
        <mc:Choice Requires="a14">
          <p:sp>
            <p:nvSpPr>
              <p:cNvPr id="3" name="內容版面配置區 2">
                <a:extLst>
                  <a:ext uri="{FF2B5EF4-FFF2-40B4-BE49-F238E27FC236}">
                    <a16:creationId xmlns:a16="http://schemas.microsoft.com/office/drawing/2014/main" id="{FD8CE0E8-4CB3-45C4-9C56-833F1179D0FD}"/>
                  </a:ext>
                </a:extLst>
              </p:cNvPr>
              <p:cNvSpPr>
                <a:spLocks noGrp="1"/>
              </p:cNvSpPr>
              <p:nvPr>
                <p:ph idx="1"/>
              </p:nvPr>
            </p:nvSpPr>
            <p:spPr>
              <a:xfrm>
                <a:off x="1097280" y="1845734"/>
                <a:ext cx="10058400" cy="4023360"/>
              </a:xfrm>
            </p:spPr>
            <p:txBody>
              <a:bodyPr>
                <a:normAutofit/>
              </a:bodyPr>
              <a:lstStyle/>
              <a:p>
                <a:pPr>
                  <a:buFont typeface="Wingdings" panose="05000000000000000000" pitchFamily="2" charset="2"/>
                  <a:buChar char="l"/>
                </a:pPr>
                <a:r>
                  <a:rPr lang="en-US" altLang="zh-TW" dirty="0"/>
                  <a:t> </a:t>
                </a:r>
                <a:r>
                  <a:rPr lang="en-US" altLang="zh-TW" b="1" dirty="0"/>
                  <a:t>Datasets - Capitals64 [5]</a:t>
                </a:r>
              </a:p>
              <a:p>
                <a:pPr lvl="1">
                  <a:buFont typeface="Wingdings" panose="05000000000000000000" pitchFamily="2" charset="2"/>
                  <a:buChar char="l"/>
                </a:pPr>
                <a:r>
                  <a:rPr lang="en-US" altLang="zh-TW" dirty="0"/>
                  <a:t>26 capital letters of the English alphabet as grayscale 64 × 64 pixel images across 10, 682 fonts.</a:t>
                </a:r>
              </a:p>
              <a:p>
                <a:pPr lvl="1">
                  <a:buFont typeface="Wingdings" panose="05000000000000000000" pitchFamily="2" charset="2"/>
                  <a:buChar char="l"/>
                </a:pPr>
                <a:r>
                  <a:rPr lang="en-US" altLang="zh-TW" dirty="0"/>
                  <a:t> Training: 7649, Dev:1473, Test: 1560 </a:t>
                </a:r>
              </a:p>
              <a:p>
                <a:pPr lvl="1">
                  <a:buFont typeface="Wingdings" panose="05000000000000000000" pitchFamily="2" charset="2"/>
                  <a:buChar char="l"/>
                </a:pPr>
                <a:r>
                  <a:rPr lang="en-US" altLang="zh-TW" dirty="0"/>
                  <a:t> Because several fonts have an almost visually indistinguishable nearest neighbor, these datapoints are less informative . Specifically, we choose the 10% of test fonts that have maximal </a:t>
                </a:r>
                <a14:m>
                  <m:oMath xmlns:m="http://schemas.openxmlformats.org/officeDocument/2006/math">
                    <m:sSub>
                      <m:sSubPr>
                        <m:ctrlPr>
                          <a:rPr lang="en-US" altLang="zh-TW" i="1" smtClean="0">
                            <a:latin typeface="Cambria Math" panose="02040503050406030204" pitchFamily="18" charset="0"/>
                          </a:rPr>
                        </m:ctrlPr>
                      </m:sSubPr>
                      <m:e>
                        <m:r>
                          <a:rPr lang="en-US" altLang="zh-TW" b="0" i="1" smtClean="0">
                            <a:latin typeface="Cambria Math" panose="02040503050406030204" pitchFamily="18" charset="0"/>
                          </a:rPr>
                          <m:t>𝐿</m:t>
                        </m:r>
                      </m:e>
                      <m:sub>
                        <m:r>
                          <a:rPr lang="en-US" altLang="zh-TW" b="0" i="1" smtClean="0">
                            <a:latin typeface="Cambria Math" panose="02040503050406030204" pitchFamily="18" charset="0"/>
                          </a:rPr>
                          <m:t>2</m:t>
                        </m:r>
                      </m:sub>
                    </m:sSub>
                  </m:oMath>
                </a14:m>
                <a:r>
                  <a:rPr lang="en-US" altLang="zh-TW" dirty="0"/>
                  <a:t>distance from their closest equivalent in the training set, which we call “</a:t>
                </a:r>
                <a:r>
                  <a:rPr lang="en-US" altLang="zh-TW" b="1" dirty="0"/>
                  <a:t>Test Hard</a:t>
                </a:r>
                <a:r>
                  <a:rPr lang="en-US" altLang="zh-TW" dirty="0"/>
                  <a:t>”.</a:t>
                </a:r>
              </a:p>
              <a:p>
                <a:pPr>
                  <a:buFont typeface="Wingdings" panose="05000000000000000000" pitchFamily="2" charset="2"/>
                  <a:buChar char="l"/>
                </a:pPr>
                <a:r>
                  <a:rPr lang="en-US" altLang="zh-TW" dirty="0"/>
                  <a:t> </a:t>
                </a:r>
                <a:r>
                  <a:rPr lang="en-US" altLang="zh-TW" b="1" dirty="0"/>
                  <a:t>Baselines</a:t>
                </a:r>
              </a:p>
              <a:p>
                <a:pPr lvl="1">
                  <a:buFont typeface="Wingdings" panose="05000000000000000000" pitchFamily="2" charset="2"/>
                  <a:buChar char="l"/>
                </a:pPr>
                <a:r>
                  <a:rPr lang="en-US" altLang="zh-TW" dirty="0"/>
                  <a:t> Nearest neighbors algorithm (NN)</a:t>
                </a:r>
              </a:p>
              <a:p>
                <a:pPr lvl="1">
                  <a:buFont typeface="Wingdings" panose="05000000000000000000" pitchFamily="2" charset="2"/>
                  <a:buChar char="l"/>
                </a:pPr>
                <a:r>
                  <a:rPr lang="en-US" altLang="zh-TW" dirty="0"/>
                  <a:t> </a:t>
                </a:r>
                <a:r>
                  <a:rPr lang="en-US" altLang="zh-TW" dirty="0" err="1"/>
                  <a:t>GlyphNet</a:t>
                </a:r>
                <a:r>
                  <a:rPr lang="en-US" altLang="zh-TW" dirty="0"/>
                  <a:t> model [5]</a:t>
                </a:r>
              </a:p>
            </p:txBody>
          </p:sp>
        </mc:Choice>
        <mc:Fallback xmlns="">
          <p:sp>
            <p:nvSpPr>
              <p:cNvPr id="3" name="內容版面配置區 2">
                <a:extLst>
                  <a:ext uri="{FF2B5EF4-FFF2-40B4-BE49-F238E27FC236}">
                    <a16:creationId xmlns:a16="http://schemas.microsoft.com/office/drawing/2014/main" id="{FD8CE0E8-4CB3-45C4-9C56-833F1179D0FD}"/>
                  </a:ext>
                </a:extLst>
              </p:cNvPr>
              <p:cNvSpPr>
                <a:spLocks noGrp="1" noRot="1" noChangeAspect="1" noMove="1" noResize="1" noEditPoints="1" noAdjustHandles="1" noChangeArrowheads="1" noChangeShapeType="1" noTextEdit="1"/>
              </p:cNvSpPr>
              <p:nvPr>
                <p:ph idx="1"/>
              </p:nvPr>
            </p:nvSpPr>
            <p:spPr>
              <a:xfrm>
                <a:off x="1097280" y="1845734"/>
                <a:ext cx="10058400" cy="4023360"/>
              </a:xfrm>
              <a:blipFill>
                <a:blip r:embed="rId3"/>
                <a:stretch>
                  <a:fillRect l="-1455" t="-1667" r="-485"/>
                </a:stretch>
              </a:blipFill>
            </p:spPr>
            <p:txBody>
              <a:bodyPr/>
              <a:lstStyle/>
              <a:p>
                <a:r>
                  <a:rPr lang="zh-TW" altLang="en-US">
                    <a:noFill/>
                  </a:rPr>
                  <a:t> </a:t>
                </a:r>
              </a:p>
            </p:txBody>
          </p:sp>
        </mc:Fallback>
      </mc:AlternateContent>
      <p:sp>
        <p:nvSpPr>
          <p:cNvPr id="4" name="投影片編號版面配置區 3">
            <a:extLst>
              <a:ext uri="{FF2B5EF4-FFF2-40B4-BE49-F238E27FC236}">
                <a16:creationId xmlns:a16="http://schemas.microsoft.com/office/drawing/2014/main" id="{AC5D2500-E93F-4758-8FA3-8860A659851B}"/>
              </a:ext>
            </a:extLst>
          </p:cNvPr>
          <p:cNvSpPr>
            <a:spLocks noGrp="1"/>
          </p:cNvSpPr>
          <p:nvPr>
            <p:ph type="sldNum" sz="quarter" idx="12"/>
          </p:nvPr>
        </p:nvSpPr>
        <p:spPr/>
        <p:txBody>
          <a:bodyPr/>
          <a:lstStyle/>
          <a:p>
            <a:fld id="{207B366D-033A-40E0-B546-4D1068A8F74A}" type="slidenum">
              <a:rPr lang="zh-TW" altLang="en-US" smtClean="0"/>
              <a:t>17</a:t>
            </a:fld>
            <a:endParaRPr lang="zh-TW" altLang="en-US"/>
          </a:p>
        </p:txBody>
      </p:sp>
      <p:sp>
        <p:nvSpPr>
          <p:cNvPr id="5" name="文字方塊 4">
            <a:extLst>
              <a:ext uri="{FF2B5EF4-FFF2-40B4-BE49-F238E27FC236}">
                <a16:creationId xmlns:a16="http://schemas.microsoft.com/office/drawing/2014/main" id="{9C86A372-5474-48FA-9D39-9E3FD0916964}"/>
              </a:ext>
            </a:extLst>
          </p:cNvPr>
          <p:cNvSpPr txBox="1"/>
          <p:nvPr/>
        </p:nvSpPr>
        <p:spPr>
          <a:xfrm>
            <a:off x="1097280" y="458725"/>
            <a:ext cx="7336715" cy="461665"/>
          </a:xfrm>
          <a:prstGeom prst="rect">
            <a:avLst/>
          </a:prstGeom>
          <a:noFill/>
        </p:spPr>
        <p:txBody>
          <a:bodyPr wrap="square" rtlCol="0">
            <a:spAutoFit/>
          </a:bodyPr>
          <a:lstStyle/>
          <a:p>
            <a:r>
              <a:rPr lang="en-US" altLang="zh-TW" sz="1200" dirty="0">
                <a:solidFill>
                  <a:schemeClr val="bg1">
                    <a:lumMod val="65000"/>
                  </a:schemeClr>
                </a:solidFill>
              </a:rPr>
              <a:t>[5] </a:t>
            </a:r>
            <a:r>
              <a:rPr lang="en-US" altLang="zh-TW" sz="1200" dirty="0" err="1">
                <a:solidFill>
                  <a:schemeClr val="bg1">
                    <a:lumMod val="65000"/>
                  </a:schemeClr>
                </a:solidFill>
              </a:rPr>
              <a:t>Samaneh</a:t>
            </a:r>
            <a:r>
              <a:rPr lang="en-US" altLang="zh-TW" sz="1200" dirty="0">
                <a:solidFill>
                  <a:schemeClr val="bg1">
                    <a:lumMod val="65000"/>
                  </a:schemeClr>
                </a:solidFill>
              </a:rPr>
              <a:t> Azadi, Matthew Fisher, Vladimir G Kim, </a:t>
            </a:r>
            <a:r>
              <a:rPr lang="en-US" altLang="zh-TW" sz="1200" dirty="0" err="1">
                <a:solidFill>
                  <a:schemeClr val="bg1">
                    <a:lumMod val="65000"/>
                  </a:schemeClr>
                </a:solidFill>
              </a:rPr>
              <a:t>Zhaowen</a:t>
            </a:r>
            <a:r>
              <a:rPr lang="en-US" altLang="zh-TW" sz="1200" dirty="0">
                <a:solidFill>
                  <a:schemeClr val="bg1">
                    <a:lumMod val="65000"/>
                  </a:schemeClr>
                </a:solidFill>
              </a:rPr>
              <a:t> Wang, Eli </a:t>
            </a:r>
            <a:r>
              <a:rPr lang="en-US" altLang="zh-TW" sz="1200" dirty="0" err="1">
                <a:solidFill>
                  <a:schemeClr val="bg1">
                    <a:lumMod val="65000"/>
                  </a:schemeClr>
                </a:solidFill>
              </a:rPr>
              <a:t>Shechtman</a:t>
            </a:r>
            <a:r>
              <a:rPr lang="en-US" altLang="zh-TW" sz="1200" dirty="0">
                <a:solidFill>
                  <a:schemeClr val="bg1">
                    <a:lumMod val="65000"/>
                  </a:schemeClr>
                </a:solidFill>
              </a:rPr>
              <a:t>, and Trevor Darrell. 2018. Multi-content GAN for few-shot font style transfer. CVPR. </a:t>
            </a:r>
          </a:p>
        </p:txBody>
      </p:sp>
    </p:spTree>
    <p:extLst>
      <p:ext uri="{BB962C8B-B14F-4D97-AF65-F5344CB8AC3E}">
        <p14:creationId xmlns:p14="http://schemas.microsoft.com/office/powerpoint/2010/main" val="51236035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a:extLst>
              <a:ext uri="{FF2B5EF4-FFF2-40B4-BE49-F238E27FC236}">
                <a16:creationId xmlns:a16="http://schemas.microsoft.com/office/drawing/2014/main" id="{BF16441C-3855-4D16-918F-48B261D06401}"/>
              </a:ext>
            </a:extLst>
          </p:cNvPr>
          <p:cNvSpPr>
            <a:spLocks noGrp="1"/>
          </p:cNvSpPr>
          <p:nvPr>
            <p:ph type="title"/>
          </p:nvPr>
        </p:nvSpPr>
        <p:spPr/>
        <p:txBody>
          <a:bodyPr/>
          <a:lstStyle/>
          <a:p>
            <a:r>
              <a:rPr lang="en-US" altLang="zh-TW" dirty="0"/>
              <a:t>Results</a:t>
            </a:r>
            <a:endParaRPr lang="zh-TW" altLang="en-US" dirty="0"/>
          </a:p>
        </p:txBody>
      </p:sp>
      <p:sp>
        <p:nvSpPr>
          <p:cNvPr id="3" name="內容版面配置區 2">
            <a:extLst>
              <a:ext uri="{FF2B5EF4-FFF2-40B4-BE49-F238E27FC236}">
                <a16:creationId xmlns:a16="http://schemas.microsoft.com/office/drawing/2014/main" id="{FD8CE0E8-4CB3-45C4-9C56-833F1179D0FD}"/>
              </a:ext>
            </a:extLst>
          </p:cNvPr>
          <p:cNvSpPr>
            <a:spLocks noGrp="1"/>
          </p:cNvSpPr>
          <p:nvPr>
            <p:ph idx="1"/>
          </p:nvPr>
        </p:nvSpPr>
        <p:spPr>
          <a:xfrm>
            <a:off x="1097280" y="1845734"/>
            <a:ext cx="10058400" cy="4023360"/>
          </a:xfrm>
        </p:spPr>
        <p:txBody>
          <a:bodyPr>
            <a:normAutofit/>
          </a:bodyPr>
          <a:lstStyle/>
          <a:p>
            <a:pPr>
              <a:buFont typeface="Wingdings" panose="05000000000000000000" pitchFamily="2" charset="2"/>
              <a:buChar char="l"/>
            </a:pPr>
            <a:r>
              <a:rPr lang="en-US" altLang="zh-TW" dirty="0"/>
              <a:t> </a:t>
            </a:r>
            <a:r>
              <a:rPr lang="en-US" altLang="zh-TW" b="1" dirty="0"/>
              <a:t>Automatic Evaluation</a:t>
            </a:r>
          </a:p>
          <a:p>
            <a:pPr>
              <a:buFont typeface="Wingdings" panose="05000000000000000000" pitchFamily="2" charset="2"/>
              <a:buChar char="l"/>
            </a:pPr>
            <a:endParaRPr lang="en-US" altLang="zh-TW" b="1" dirty="0"/>
          </a:p>
          <a:p>
            <a:pPr>
              <a:buFont typeface="Wingdings" panose="05000000000000000000" pitchFamily="2" charset="2"/>
              <a:buChar char="l"/>
            </a:pPr>
            <a:endParaRPr lang="en-US" altLang="zh-TW" b="1" dirty="0"/>
          </a:p>
          <a:p>
            <a:pPr>
              <a:buFont typeface="Wingdings" panose="05000000000000000000" pitchFamily="2" charset="2"/>
              <a:buChar char="l"/>
            </a:pPr>
            <a:endParaRPr lang="en-US" altLang="zh-TW" b="1" dirty="0"/>
          </a:p>
          <a:p>
            <a:pPr>
              <a:buFont typeface="Wingdings" panose="05000000000000000000" pitchFamily="2" charset="2"/>
              <a:buChar char="l"/>
            </a:pPr>
            <a:r>
              <a:rPr lang="en-US" altLang="zh-TW" dirty="0"/>
              <a:t> </a:t>
            </a:r>
            <a:r>
              <a:rPr lang="en-US" altLang="zh-TW" b="1" dirty="0"/>
              <a:t>Human Evaluation</a:t>
            </a:r>
          </a:p>
          <a:p>
            <a:pPr lvl="1">
              <a:buFont typeface="Wingdings" panose="05000000000000000000" pitchFamily="2" charset="2"/>
              <a:buChar char="l"/>
            </a:pPr>
            <a:r>
              <a:rPr lang="en-US" altLang="zh-TW" dirty="0"/>
              <a:t> </a:t>
            </a:r>
            <a:r>
              <a:rPr lang="en-US" altLang="zh-TW" dirty="0" err="1"/>
              <a:t>Turkers</a:t>
            </a:r>
            <a:r>
              <a:rPr lang="en-US" altLang="zh-TW" dirty="0"/>
              <a:t> selected a ranking based on which reconstructed font best matched the style of the observed character, and a separate ranking based on which was more realistic.</a:t>
            </a:r>
          </a:p>
          <a:p>
            <a:pPr lvl="1">
              <a:buFont typeface="Wingdings" panose="05000000000000000000" pitchFamily="2" charset="2"/>
              <a:buChar char="l"/>
            </a:pPr>
            <a:endParaRPr lang="en-US" altLang="zh-TW" dirty="0"/>
          </a:p>
          <a:p>
            <a:pPr lvl="1">
              <a:buFont typeface="Wingdings" panose="05000000000000000000" pitchFamily="2" charset="2"/>
              <a:buChar char="l"/>
            </a:pPr>
            <a:r>
              <a:rPr lang="en-US" altLang="zh-TW" dirty="0"/>
              <a:t>On the full test set (1560 fonts, with 5 </a:t>
            </a:r>
            <a:r>
              <a:rPr lang="en-US" altLang="zh-TW" dirty="0" err="1"/>
              <a:t>turkers</a:t>
            </a:r>
            <a:r>
              <a:rPr lang="en-US" altLang="zh-TW" dirty="0"/>
              <a:t> assigned to each font), humans preferred our system over </a:t>
            </a:r>
            <a:r>
              <a:rPr lang="en-US" altLang="zh-TW" dirty="0" err="1"/>
              <a:t>GlyphNet</a:t>
            </a:r>
            <a:r>
              <a:rPr lang="en-US" altLang="zh-TW" dirty="0"/>
              <a:t> 81.3% and 81.8% of the time for style and realism respectively.</a:t>
            </a:r>
          </a:p>
        </p:txBody>
      </p:sp>
      <p:sp>
        <p:nvSpPr>
          <p:cNvPr id="4" name="投影片編號版面配置區 3">
            <a:extLst>
              <a:ext uri="{FF2B5EF4-FFF2-40B4-BE49-F238E27FC236}">
                <a16:creationId xmlns:a16="http://schemas.microsoft.com/office/drawing/2014/main" id="{AC5D2500-E93F-4758-8FA3-8860A659851B}"/>
              </a:ext>
            </a:extLst>
          </p:cNvPr>
          <p:cNvSpPr>
            <a:spLocks noGrp="1"/>
          </p:cNvSpPr>
          <p:nvPr>
            <p:ph type="sldNum" sz="quarter" idx="12"/>
          </p:nvPr>
        </p:nvSpPr>
        <p:spPr/>
        <p:txBody>
          <a:bodyPr/>
          <a:lstStyle/>
          <a:p>
            <a:fld id="{207B366D-033A-40E0-B546-4D1068A8F74A}" type="slidenum">
              <a:rPr lang="zh-TW" altLang="en-US" smtClean="0"/>
              <a:t>18</a:t>
            </a:fld>
            <a:endParaRPr lang="zh-TW" altLang="en-US"/>
          </a:p>
        </p:txBody>
      </p:sp>
      <p:pic>
        <p:nvPicPr>
          <p:cNvPr id="6" name="圖片 5">
            <a:extLst>
              <a:ext uri="{FF2B5EF4-FFF2-40B4-BE49-F238E27FC236}">
                <a16:creationId xmlns:a16="http://schemas.microsoft.com/office/drawing/2014/main" id="{4665C397-0081-4CF3-A9EA-94F5EE89C5F9}"/>
              </a:ext>
            </a:extLst>
          </p:cNvPr>
          <p:cNvPicPr>
            <a:picLocks noChangeAspect="1"/>
          </p:cNvPicPr>
          <p:nvPr/>
        </p:nvPicPr>
        <p:blipFill>
          <a:blip r:embed="rId2"/>
          <a:stretch>
            <a:fillRect/>
          </a:stretch>
        </p:blipFill>
        <p:spPr>
          <a:xfrm>
            <a:off x="3953045" y="1845734"/>
            <a:ext cx="6342024" cy="2068869"/>
          </a:xfrm>
          <a:prstGeom prst="rect">
            <a:avLst/>
          </a:prstGeom>
        </p:spPr>
      </p:pic>
    </p:spTree>
    <p:extLst>
      <p:ext uri="{BB962C8B-B14F-4D97-AF65-F5344CB8AC3E}">
        <p14:creationId xmlns:p14="http://schemas.microsoft.com/office/powerpoint/2010/main" val="135540648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a:extLst>
              <a:ext uri="{FF2B5EF4-FFF2-40B4-BE49-F238E27FC236}">
                <a16:creationId xmlns:a16="http://schemas.microsoft.com/office/drawing/2014/main" id="{BF16441C-3855-4D16-918F-48B261D06401}"/>
              </a:ext>
            </a:extLst>
          </p:cNvPr>
          <p:cNvSpPr>
            <a:spLocks noGrp="1"/>
          </p:cNvSpPr>
          <p:nvPr>
            <p:ph type="title"/>
          </p:nvPr>
        </p:nvSpPr>
        <p:spPr/>
        <p:txBody>
          <a:bodyPr/>
          <a:lstStyle/>
          <a:p>
            <a:r>
              <a:rPr lang="en-US" altLang="zh-TW" dirty="0"/>
              <a:t>Results</a:t>
            </a:r>
            <a:endParaRPr lang="zh-TW" altLang="en-US" dirty="0"/>
          </a:p>
        </p:txBody>
      </p:sp>
      <p:sp>
        <p:nvSpPr>
          <p:cNvPr id="3" name="內容版面配置區 2">
            <a:extLst>
              <a:ext uri="{FF2B5EF4-FFF2-40B4-BE49-F238E27FC236}">
                <a16:creationId xmlns:a16="http://schemas.microsoft.com/office/drawing/2014/main" id="{FD8CE0E8-4CB3-45C4-9C56-833F1179D0FD}"/>
              </a:ext>
            </a:extLst>
          </p:cNvPr>
          <p:cNvSpPr>
            <a:spLocks noGrp="1"/>
          </p:cNvSpPr>
          <p:nvPr>
            <p:ph idx="1"/>
          </p:nvPr>
        </p:nvSpPr>
        <p:spPr>
          <a:xfrm>
            <a:off x="1097280" y="1845734"/>
            <a:ext cx="5775124" cy="4023360"/>
          </a:xfrm>
        </p:spPr>
        <p:txBody>
          <a:bodyPr>
            <a:normAutofit/>
          </a:bodyPr>
          <a:lstStyle/>
          <a:p>
            <a:pPr>
              <a:buFont typeface="Wingdings" panose="05000000000000000000" pitchFamily="2" charset="2"/>
              <a:buChar char="l"/>
            </a:pPr>
            <a:r>
              <a:rPr lang="en-US" altLang="zh-TW" b="1" dirty="0"/>
              <a:t> Qualitative Analysis</a:t>
            </a:r>
          </a:p>
          <a:p>
            <a:pPr lvl="1">
              <a:buFont typeface="Wingdings" panose="05000000000000000000" pitchFamily="2" charset="2"/>
              <a:buChar char="l"/>
            </a:pPr>
            <a:endParaRPr lang="en-US" altLang="zh-TW" dirty="0"/>
          </a:p>
          <a:p>
            <a:pPr lvl="1">
              <a:buFont typeface="Wingdings" panose="05000000000000000000" pitchFamily="2" charset="2"/>
              <a:buChar char="l"/>
            </a:pPr>
            <a:r>
              <a:rPr lang="en-US" altLang="zh-TW" dirty="0"/>
              <a:t>Nearest neighbors will necessarily output well-formed glyphs, but with lower fidelity to the style, particularly on more unique fonts. </a:t>
            </a:r>
          </a:p>
          <a:p>
            <a:pPr lvl="1">
              <a:buFont typeface="Wingdings" panose="05000000000000000000" pitchFamily="2" charset="2"/>
              <a:buChar char="l"/>
            </a:pPr>
            <a:endParaRPr lang="en-US" altLang="zh-TW" dirty="0"/>
          </a:p>
          <a:p>
            <a:pPr lvl="1">
              <a:buFont typeface="Wingdings" panose="05000000000000000000" pitchFamily="2" charset="2"/>
              <a:buChar char="l"/>
            </a:pPr>
            <a:r>
              <a:rPr lang="en-US" altLang="zh-TW" dirty="0" err="1"/>
              <a:t>GlyphNet</a:t>
            </a:r>
            <a:r>
              <a:rPr lang="en-US" altLang="zh-TW" dirty="0"/>
              <a:t> does pick up on some subtle features. </a:t>
            </a:r>
          </a:p>
          <a:p>
            <a:pPr marL="201168" lvl="1" indent="0">
              <a:buNone/>
            </a:pPr>
            <a:r>
              <a:rPr lang="en-US" altLang="zh-TW" dirty="0"/>
              <a:t> </a:t>
            </a:r>
          </a:p>
          <a:p>
            <a:pPr lvl="1">
              <a:buFont typeface="Wingdings" panose="05000000000000000000" pitchFamily="2" charset="2"/>
              <a:buChar char="l"/>
            </a:pPr>
            <a:r>
              <a:rPr lang="en-US" altLang="zh-TW" dirty="0"/>
              <a:t>Our model tends to produce the most coherent output on harder fonts.</a:t>
            </a:r>
            <a:endParaRPr lang="en-US" altLang="zh-TW" b="1" dirty="0"/>
          </a:p>
        </p:txBody>
      </p:sp>
      <p:sp>
        <p:nvSpPr>
          <p:cNvPr id="4" name="投影片編號版面配置區 3">
            <a:extLst>
              <a:ext uri="{FF2B5EF4-FFF2-40B4-BE49-F238E27FC236}">
                <a16:creationId xmlns:a16="http://schemas.microsoft.com/office/drawing/2014/main" id="{AC5D2500-E93F-4758-8FA3-8860A659851B}"/>
              </a:ext>
            </a:extLst>
          </p:cNvPr>
          <p:cNvSpPr>
            <a:spLocks noGrp="1"/>
          </p:cNvSpPr>
          <p:nvPr>
            <p:ph type="sldNum" sz="quarter" idx="12"/>
          </p:nvPr>
        </p:nvSpPr>
        <p:spPr/>
        <p:txBody>
          <a:bodyPr/>
          <a:lstStyle/>
          <a:p>
            <a:fld id="{207B366D-033A-40E0-B546-4D1068A8F74A}" type="slidenum">
              <a:rPr lang="zh-TW" altLang="en-US" smtClean="0"/>
              <a:t>19</a:t>
            </a:fld>
            <a:endParaRPr lang="zh-TW" altLang="en-US"/>
          </a:p>
        </p:txBody>
      </p:sp>
      <p:pic>
        <p:nvPicPr>
          <p:cNvPr id="7" name="圖片 6">
            <a:extLst>
              <a:ext uri="{FF2B5EF4-FFF2-40B4-BE49-F238E27FC236}">
                <a16:creationId xmlns:a16="http://schemas.microsoft.com/office/drawing/2014/main" id="{B8D41E20-DF55-4287-B522-FEBAF6485BCE}"/>
              </a:ext>
            </a:extLst>
          </p:cNvPr>
          <p:cNvPicPr>
            <a:picLocks noChangeAspect="1"/>
          </p:cNvPicPr>
          <p:nvPr/>
        </p:nvPicPr>
        <p:blipFill>
          <a:blip r:embed="rId3"/>
          <a:stretch>
            <a:fillRect/>
          </a:stretch>
        </p:blipFill>
        <p:spPr>
          <a:xfrm>
            <a:off x="6872404" y="1845734"/>
            <a:ext cx="4171950" cy="4048125"/>
          </a:xfrm>
          <a:prstGeom prst="rect">
            <a:avLst/>
          </a:prstGeom>
        </p:spPr>
      </p:pic>
      <p:pic>
        <p:nvPicPr>
          <p:cNvPr id="9" name="圖片 8">
            <a:extLst>
              <a:ext uri="{FF2B5EF4-FFF2-40B4-BE49-F238E27FC236}">
                <a16:creationId xmlns:a16="http://schemas.microsoft.com/office/drawing/2014/main" id="{8ADC03E4-41EC-4614-8CD9-BCBB08B2D766}"/>
              </a:ext>
            </a:extLst>
          </p:cNvPr>
          <p:cNvPicPr>
            <a:picLocks noChangeAspect="1"/>
          </p:cNvPicPr>
          <p:nvPr/>
        </p:nvPicPr>
        <p:blipFill>
          <a:blip r:embed="rId4"/>
          <a:stretch>
            <a:fillRect/>
          </a:stretch>
        </p:blipFill>
        <p:spPr>
          <a:xfrm>
            <a:off x="7091479" y="178229"/>
            <a:ext cx="3952875" cy="1524000"/>
          </a:xfrm>
          <a:prstGeom prst="rect">
            <a:avLst/>
          </a:prstGeom>
        </p:spPr>
      </p:pic>
    </p:spTree>
    <p:extLst>
      <p:ext uri="{BB962C8B-B14F-4D97-AF65-F5344CB8AC3E}">
        <p14:creationId xmlns:p14="http://schemas.microsoft.com/office/powerpoint/2010/main" val="261764674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en-US" altLang="zh-TW"/>
              <a:t>Outline</a:t>
            </a:r>
            <a:endParaRPr lang="zh-TW" altLang="en-US"/>
          </a:p>
        </p:txBody>
      </p:sp>
      <p:sp>
        <p:nvSpPr>
          <p:cNvPr id="3" name="內容版面配置區 2"/>
          <p:cNvSpPr>
            <a:spLocks noGrp="1"/>
          </p:cNvSpPr>
          <p:nvPr>
            <p:ph idx="1"/>
          </p:nvPr>
        </p:nvSpPr>
        <p:spPr/>
        <p:txBody>
          <a:bodyPr/>
          <a:lstStyle/>
          <a:p>
            <a:pPr>
              <a:buFont typeface="Wingdings" panose="05000000000000000000" pitchFamily="2" charset="2"/>
              <a:buChar char="l"/>
            </a:pPr>
            <a:r>
              <a:rPr lang="en-US" altLang="zh-TW" dirty="0"/>
              <a:t> Introduction</a:t>
            </a:r>
          </a:p>
          <a:p>
            <a:pPr>
              <a:buFont typeface="Wingdings" panose="05000000000000000000" pitchFamily="2" charset="2"/>
              <a:buChar char="l"/>
            </a:pPr>
            <a:r>
              <a:rPr lang="en-US" altLang="zh-TW" dirty="0"/>
              <a:t> Font Reconstruction</a:t>
            </a:r>
          </a:p>
          <a:p>
            <a:pPr>
              <a:buFont typeface="Wingdings" panose="05000000000000000000" pitchFamily="2" charset="2"/>
              <a:buChar char="l"/>
            </a:pPr>
            <a:r>
              <a:rPr lang="en-US" altLang="zh-TW" dirty="0"/>
              <a:t> Model</a:t>
            </a:r>
          </a:p>
          <a:p>
            <a:pPr>
              <a:buFont typeface="Wingdings" panose="05000000000000000000" pitchFamily="2" charset="2"/>
              <a:buChar char="l"/>
            </a:pPr>
            <a:r>
              <a:rPr lang="en-US" altLang="zh-TW" dirty="0"/>
              <a:t> Learning and Inference</a:t>
            </a:r>
          </a:p>
          <a:p>
            <a:pPr>
              <a:buFont typeface="Wingdings" panose="05000000000000000000" pitchFamily="2" charset="2"/>
              <a:buChar char="l"/>
            </a:pPr>
            <a:r>
              <a:rPr lang="en-US" altLang="zh-TW" dirty="0"/>
              <a:t> Experiments and Result</a:t>
            </a:r>
          </a:p>
          <a:p>
            <a:pPr>
              <a:buFont typeface="Wingdings" panose="05000000000000000000" pitchFamily="2" charset="2"/>
              <a:buChar char="l"/>
            </a:pPr>
            <a:r>
              <a:rPr lang="en-US" altLang="zh-TW" dirty="0"/>
              <a:t> Conclusion</a:t>
            </a:r>
          </a:p>
        </p:txBody>
      </p:sp>
      <p:sp>
        <p:nvSpPr>
          <p:cNvPr id="4" name="投影片編號版面配置區 3">
            <a:extLst>
              <a:ext uri="{FF2B5EF4-FFF2-40B4-BE49-F238E27FC236}">
                <a16:creationId xmlns:a16="http://schemas.microsoft.com/office/drawing/2014/main" id="{CFD21B7C-9217-45EC-A5E4-022D116D7596}"/>
              </a:ext>
            </a:extLst>
          </p:cNvPr>
          <p:cNvSpPr>
            <a:spLocks noGrp="1"/>
          </p:cNvSpPr>
          <p:nvPr>
            <p:ph type="sldNum" sz="quarter" idx="12"/>
          </p:nvPr>
        </p:nvSpPr>
        <p:spPr/>
        <p:txBody>
          <a:bodyPr/>
          <a:lstStyle/>
          <a:p>
            <a:fld id="{207B366D-033A-40E0-B546-4D1068A8F74A}" type="slidenum">
              <a:rPr lang="zh-TW" altLang="en-US" smtClean="0"/>
              <a:t>2</a:t>
            </a:fld>
            <a:endParaRPr lang="zh-TW" altLang="en-US"/>
          </a:p>
        </p:txBody>
      </p:sp>
    </p:spTree>
    <p:extLst>
      <p:ext uri="{BB962C8B-B14F-4D97-AF65-F5344CB8AC3E}">
        <p14:creationId xmlns:p14="http://schemas.microsoft.com/office/powerpoint/2010/main" val="149181055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a:extLst>
              <a:ext uri="{FF2B5EF4-FFF2-40B4-BE49-F238E27FC236}">
                <a16:creationId xmlns:a16="http://schemas.microsoft.com/office/drawing/2014/main" id="{BF16441C-3855-4D16-918F-48B261D06401}"/>
              </a:ext>
            </a:extLst>
          </p:cNvPr>
          <p:cNvSpPr>
            <a:spLocks noGrp="1"/>
          </p:cNvSpPr>
          <p:nvPr>
            <p:ph type="title"/>
          </p:nvPr>
        </p:nvSpPr>
        <p:spPr/>
        <p:txBody>
          <a:bodyPr/>
          <a:lstStyle/>
          <a:p>
            <a:r>
              <a:rPr lang="en-US" altLang="zh-TW" dirty="0"/>
              <a:t>Results</a:t>
            </a:r>
            <a:endParaRPr lang="zh-TW" altLang="en-US" dirty="0"/>
          </a:p>
        </p:txBody>
      </p:sp>
      <p:sp>
        <p:nvSpPr>
          <p:cNvPr id="3" name="內容版面配置區 2">
            <a:extLst>
              <a:ext uri="{FF2B5EF4-FFF2-40B4-BE49-F238E27FC236}">
                <a16:creationId xmlns:a16="http://schemas.microsoft.com/office/drawing/2014/main" id="{FD8CE0E8-4CB3-45C4-9C56-833F1179D0FD}"/>
              </a:ext>
            </a:extLst>
          </p:cNvPr>
          <p:cNvSpPr>
            <a:spLocks noGrp="1"/>
          </p:cNvSpPr>
          <p:nvPr>
            <p:ph idx="1"/>
          </p:nvPr>
        </p:nvSpPr>
        <p:spPr>
          <a:xfrm>
            <a:off x="1097279" y="1845734"/>
            <a:ext cx="10115203" cy="4023360"/>
          </a:xfrm>
        </p:spPr>
        <p:txBody>
          <a:bodyPr>
            <a:normAutofit/>
          </a:bodyPr>
          <a:lstStyle/>
          <a:p>
            <a:pPr>
              <a:buFont typeface="Wingdings" panose="05000000000000000000" pitchFamily="2" charset="2"/>
              <a:buChar char="l"/>
            </a:pPr>
            <a:r>
              <a:rPr lang="en-US" altLang="zh-TW" b="1" dirty="0"/>
              <a:t> Analysis of Learned Manifold </a:t>
            </a:r>
          </a:p>
          <a:p>
            <a:pPr lvl="1">
              <a:buFont typeface="Wingdings" panose="05000000000000000000" pitchFamily="2" charset="2"/>
              <a:buChar char="l"/>
            </a:pPr>
            <a:r>
              <a:rPr lang="en-US" altLang="zh-TW" dirty="0"/>
              <a:t>We take two fonts from the same font family, which differ along one property, and pass them through our encoder to obtain the latent font variable for each. We then interpolate between these values, passing the result at various steps into our decoder to produce new fonts that exists in between the observations.</a:t>
            </a:r>
          </a:p>
        </p:txBody>
      </p:sp>
      <p:sp>
        <p:nvSpPr>
          <p:cNvPr id="4" name="投影片編號版面配置區 3">
            <a:extLst>
              <a:ext uri="{FF2B5EF4-FFF2-40B4-BE49-F238E27FC236}">
                <a16:creationId xmlns:a16="http://schemas.microsoft.com/office/drawing/2014/main" id="{AC5D2500-E93F-4758-8FA3-8860A659851B}"/>
              </a:ext>
            </a:extLst>
          </p:cNvPr>
          <p:cNvSpPr>
            <a:spLocks noGrp="1"/>
          </p:cNvSpPr>
          <p:nvPr>
            <p:ph type="sldNum" sz="quarter" idx="12"/>
          </p:nvPr>
        </p:nvSpPr>
        <p:spPr/>
        <p:txBody>
          <a:bodyPr/>
          <a:lstStyle/>
          <a:p>
            <a:fld id="{207B366D-033A-40E0-B546-4D1068A8F74A}" type="slidenum">
              <a:rPr lang="zh-TW" altLang="en-US" smtClean="0"/>
              <a:t>20</a:t>
            </a:fld>
            <a:endParaRPr lang="zh-TW" altLang="en-US"/>
          </a:p>
        </p:txBody>
      </p:sp>
      <p:pic>
        <p:nvPicPr>
          <p:cNvPr id="6" name="圖片 5">
            <a:extLst>
              <a:ext uri="{FF2B5EF4-FFF2-40B4-BE49-F238E27FC236}">
                <a16:creationId xmlns:a16="http://schemas.microsoft.com/office/drawing/2014/main" id="{7A55F4AE-7383-4C31-B52B-FC5129F48202}"/>
              </a:ext>
            </a:extLst>
          </p:cNvPr>
          <p:cNvPicPr>
            <a:picLocks noChangeAspect="1"/>
          </p:cNvPicPr>
          <p:nvPr/>
        </p:nvPicPr>
        <p:blipFill>
          <a:blip r:embed="rId3"/>
          <a:stretch>
            <a:fillRect/>
          </a:stretch>
        </p:blipFill>
        <p:spPr>
          <a:xfrm>
            <a:off x="2818503" y="3128973"/>
            <a:ext cx="8608527" cy="3121220"/>
          </a:xfrm>
          <a:prstGeom prst="rect">
            <a:avLst/>
          </a:prstGeom>
        </p:spPr>
      </p:pic>
    </p:spTree>
    <p:extLst>
      <p:ext uri="{BB962C8B-B14F-4D97-AF65-F5344CB8AC3E}">
        <p14:creationId xmlns:p14="http://schemas.microsoft.com/office/powerpoint/2010/main" val="310946357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a:extLst>
              <a:ext uri="{FF2B5EF4-FFF2-40B4-BE49-F238E27FC236}">
                <a16:creationId xmlns:a16="http://schemas.microsoft.com/office/drawing/2014/main" id="{BF16441C-3855-4D16-918F-48B261D06401}"/>
              </a:ext>
            </a:extLst>
          </p:cNvPr>
          <p:cNvSpPr>
            <a:spLocks noGrp="1"/>
          </p:cNvSpPr>
          <p:nvPr>
            <p:ph type="title"/>
          </p:nvPr>
        </p:nvSpPr>
        <p:spPr/>
        <p:txBody>
          <a:bodyPr/>
          <a:lstStyle/>
          <a:p>
            <a:r>
              <a:rPr lang="en-US" altLang="zh-TW" dirty="0"/>
              <a:t>Results</a:t>
            </a:r>
            <a:endParaRPr lang="zh-TW" altLang="en-US" dirty="0"/>
          </a:p>
        </p:txBody>
      </p:sp>
      <mc:AlternateContent xmlns:mc="http://schemas.openxmlformats.org/markup-compatibility/2006" xmlns:a14="http://schemas.microsoft.com/office/drawing/2010/main">
        <mc:Choice Requires="a14">
          <p:sp>
            <p:nvSpPr>
              <p:cNvPr id="3" name="內容版面配置區 2">
                <a:extLst>
                  <a:ext uri="{FF2B5EF4-FFF2-40B4-BE49-F238E27FC236}">
                    <a16:creationId xmlns:a16="http://schemas.microsoft.com/office/drawing/2014/main" id="{FD8CE0E8-4CB3-45C4-9C56-833F1179D0FD}"/>
                  </a:ext>
                </a:extLst>
              </p:cNvPr>
              <p:cNvSpPr>
                <a:spLocks noGrp="1"/>
              </p:cNvSpPr>
              <p:nvPr>
                <p:ph idx="1"/>
              </p:nvPr>
            </p:nvSpPr>
            <p:spPr>
              <a:xfrm>
                <a:off x="1097279" y="1845734"/>
                <a:ext cx="10115203" cy="4023360"/>
              </a:xfrm>
            </p:spPr>
            <p:txBody>
              <a:bodyPr>
                <a:normAutofit/>
              </a:bodyPr>
              <a:lstStyle/>
              <a:p>
                <a:pPr>
                  <a:buFont typeface="Wingdings" panose="05000000000000000000" pitchFamily="2" charset="2"/>
                  <a:buChar char="l"/>
                </a:pPr>
                <a:r>
                  <a:rPr lang="en-US" altLang="zh-TW" b="1" dirty="0"/>
                  <a:t> Analysis of Learned Manifold </a:t>
                </a:r>
              </a:p>
              <a:p>
                <a:pPr lvl="1">
                  <a:buFont typeface="Wingdings" panose="05000000000000000000" pitchFamily="2" charset="2"/>
                  <a:buChar char="l"/>
                </a:pPr>
                <a:r>
                  <a:rPr lang="en-US" altLang="zh-TW" dirty="0"/>
                  <a:t> We use our encoder to infer latent font variables </a:t>
                </a:r>
                <a14:m>
                  <m:oMath xmlns:m="http://schemas.openxmlformats.org/officeDocument/2006/math">
                    <m:r>
                      <a:rPr lang="zh-TW" altLang="en-US" sz="2400" b="0" i="1" smtClean="0">
                        <a:latin typeface="Cambria Math" panose="02040503050406030204" pitchFamily="18" charset="0"/>
                      </a:rPr>
                      <m:t>𝓏</m:t>
                    </m:r>
                  </m:oMath>
                </a14:m>
                <a:r>
                  <a:rPr lang="en-US" altLang="zh-TW" sz="2400" dirty="0"/>
                  <a:t> </a:t>
                </a:r>
                <a:r>
                  <a:rPr lang="en-US" altLang="zh-TW" dirty="0"/>
                  <a:t>for each of the fonts in our training data, and use a t-SNE projection [6] to plot them in 2D.</a:t>
                </a:r>
              </a:p>
              <a:p>
                <a:pPr lvl="1">
                  <a:buFont typeface="Wingdings" panose="05000000000000000000" pitchFamily="2" charset="2"/>
                  <a:buChar char="l"/>
                </a:pPr>
                <a:r>
                  <a:rPr lang="en-US" altLang="zh-TW" dirty="0"/>
                  <a:t> We perform a k-means </a:t>
                </a:r>
                <a:r>
                  <a:rPr lang="en-US" altLang="zh-TW" dirty="0" err="1"/>
                  <a:t>clusterin</a:t>
                </a:r>
                <a:r>
                  <a:rPr lang="en-US" altLang="zh-TW" dirty="0"/>
                  <a:t> with k = 10 on the high-dimensional representations to visualize these high-level groupings. Additionally, we display a sample glyph for the centroid for each cluster. </a:t>
                </a:r>
              </a:p>
            </p:txBody>
          </p:sp>
        </mc:Choice>
        <mc:Fallback xmlns="">
          <p:sp>
            <p:nvSpPr>
              <p:cNvPr id="3" name="內容版面配置區 2">
                <a:extLst>
                  <a:ext uri="{FF2B5EF4-FFF2-40B4-BE49-F238E27FC236}">
                    <a16:creationId xmlns:a16="http://schemas.microsoft.com/office/drawing/2014/main" id="{FD8CE0E8-4CB3-45C4-9C56-833F1179D0FD}"/>
                  </a:ext>
                </a:extLst>
              </p:cNvPr>
              <p:cNvSpPr>
                <a:spLocks noGrp="1" noRot="1" noChangeAspect="1" noMove="1" noResize="1" noEditPoints="1" noAdjustHandles="1" noChangeArrowheads="1" noChangeShapeType="1" noTextEdit="1"/>
              </p:cNvSpPr>
              <p:nvPr>
                <p:ph idx="1"/>
              </p:nvPr>
            </p:nvSpPr>
            <p:spPr>
              <a:xfrm>
                <a:off x="1097279" y="1845734"/>
                <a:ext cx="10115203" cy="4023360"/>
              </a:xfrm>
              <a:blipFill>
                <a:blip r:embed="rId3"/>
                <a:stretch>
                  <a:fillRect l="-1447" t="-1667" r="-422"/>
                </a:stretch>
              </a:blipFill>
            </p:spPr>
            <p:txBody>
              <a:bodyPr/>
              <a:lstStyle/>
              <a:p>
                <a:r>
                  <a:rPr lang="zh-TW" altLang="en-US">
                    <a:noFill/>
                  </a:rPr>
                  <a:t> </a:t>
                </a:r>
              </a:p>
            </p:txBody>
          </p:sp>
        </mc:Fallback>
      </mc:AlternateContent>
      <p:sp>
        <p:nvSpPr>
          <p:cNvPr id="4" name="投影片編號版面配置區 3">
            <a:extLst>
              <a:ext uri="{FF2B5EF4-FFF2-40B4-BE49-F238E27FC236}">
                <a16:creationId xmlns:a16="http://schemas.microsoft.com/office/drawing/2014/main" id="{AC5D2500-E93F-4758-8FA3-8860A659851B}"/>
              </a:ext>
            </a:extLst>
          </p:cNvPr>
          <p:cNvSpPr>
            <a:spLocks noGrp="1"/>
          </p:cNvSpPr>
          <p:nvPr>
            <p:ph type="sldNum" sz="quarter" idx="12"/>
          </p:nvPr>
        </p:nvSpPr>
        <p:spPr/>
        <p:txBody>
          <a:bodyPr/>
          <a:lstStyle/>
          <a:p>
            <a:fld id="{207B366D-033A-40E0-B546-4D1068A8F74A}" type="slidenum">
              <a:rPr lang="zh-TW" altLang="en-US" smtClean="0"/>
              <a:t>21</a:t>
            </a:fld>
            <a:endParaRPr lang="zh-TW" altLang="en-US"/>
          </a:p>
        </p:txBody>
      </p:sp>
      <p:sp>
        <p:nvSpPr>
          <p:cNvPr id="7" name="文字方塊 6">
            <a:extLst>
              <a:ext uri="{FF2B5EF4-FFF2-40B4-BE49-F238E27FC236}">
                <a16:creationId xmlns:a16="http://schemas.microsoft.com/office/drawing/2014/main" id="{346D2B05-C307-4AF4-8CD3-3604D0F7B661}"/>
              </a:ext>
            </a:extLst>
          </p:cNvPr>
          <p:cNvSpPr txBox="1"/>
          <p:nvPr/>
        </p:nvSpPr>
        <p:spPr>
          <a:xfrm>
            <a:off x="1097280" y="458725"/>
            <a:ext cx="7336715" cy="276999"/>
          </a:xfrm>
          <a:prstGeom prst="rect">
            <a:avLst/>
          </a:prstGeom>
          <a:noFill/>
        </p:spPr>
        <p:txBody>
          <a:bodyPr wrap="square" rtlCol="0">
            <a:spAutoFit/>
          </a:bodyPr>
          <a:lstStyle/>
          <a:p>
            <a:r>
              <a:rPr lang="en-US" altLang="zh-TW" sz="1200" dirty="0">
                <a:solidFill>
                  <a:schemeClr val="bg1">
                    <a:lumMod val="65000"/>
                  </a:schemeClr>
                </a:solidFill>
              </a:rPr>
              <a:t>[6] Laurens Van Der </a:t>
            </a:r>
            <a:r>
              <a:rPr lang="en-US" altLang="zh-TW" sz="1200" dirty="0" err="1">
                <a:solidFill>
                  <a:schemeClr val="bg1">
                    <a:lumMod val="65000"/>
                  </a:schemeClr>
                </a:solidFill>
              </a:rPr>
              <a:t>Maaten</a:t>
            </a:r>
            <a:r>
              <a:rPr lang="en-US" altLang="zh-TW" sz="1200" dirty="0">
                <a:solidFill>
                  <a:schemeClr val="bg1">
                    <a:lumMod val="65000"/>
                  </a:schemeClr>
                </a:solidFill>
              </a:rPr>
              <a:t>. 2013. Barnes-Hut-SNE. </a:t>
            </a:r>
            <a:r>
              <a:rPr lang="en-US" altLang="zh-TW" sz="1200" dirty="0" err="1">
                <a:solidFill>
                  <a:schemeClr val="bg1">
                    <a:lumMod val="65000"/>
                  </a:schemeClr>
                </a:solidFill>
              </a:rPr>
              <a:t>arXiv</a:t>
            </a:r>
            <a:r>
              <a:rPr lang="en-US" altLang="zh-TW" sz="1200" dirty="0">
                <a:solidFill>
                  <a:schemeClr val="bg1">
                    <a:lumMod val="65000"/>
                  </a:schemeClr>
                </a:solidFill>
              </a:rPr>
              <a:t> preprint arXiv:1301.3342. </a:t>
            </a:r>
          </a:p>
        </p:txBody>
      </p:sp>
      <p:pic>
        <p:nvPicPr>
          <p:cNvPr id="8" name="圖片 7">
            <a:extLst>
              <a:ext uri="{FF2B5EF4-FFF2-40B4-BE49-F238E27FC236}">
                <a16:creationId xmlns:a16="http://schemas.microsoft.com/office/drawing/2014/main" id="{A6A5D4AF-4114-48D0-9363-85F0389343F7}"/>
              </a:ext>
            </a:extLst>
          </p:cNvPr>
          <p:cNvPicPr>
            <a:picLocks noChangeAspect="1"/>
          </p:cNvPicPr>
          <p:nvPr/>
        </p:nvPicPr>
        <p:blipFill>
          <a:blip r:embed="rId4"/>
          <a:stretch>
            <a:fillRect/>
          </a:stretch>
        </p:blipFill>
        <p:spPr>
          <a:xfrm>
            <a:off x="3507950" y="3429000"/>
            <a:ext cx="3121496" cy="2860009"/>
          </a:xfrm>
          <a:prstGeom prst="rect">
            <a:avLst/>
          </a:prstGeom>
        </p:spPr>
      </p:pic>
      <p:pic>
        <p:nvPicPr>
          <p:cNvPr id="10" name="圖片 9">
            <a:extLst>
              <a:ext uri="{FF2B5EF4-FFF2-40B4-BE49-F238E27FC236}">
                <a16:creationId xmlns:a16="http://schemas.microsoft.com/office/drawing/2014/main" id="{068DF983-9A10-4F11-AECF-2472BD096B87}"/>
              </a:ext>
            </a:extLst>
          </p:cNvPr>
          <p:cNvPicPr>
            <a:picLocks noChangeAspect="1"/>
          </p:cNvPicPr>
          <p:nvPr/>
        </p:nvPicPr>
        <p:blipFill>
          <a:blip r:embed="rId5"/>
          <a:stretch>
            <a:fillRect/>
          </a:stretch>
        </p:blipFill>
        <p:spPr>
          <a:xfrm>
            <a:off x="6977864" y="4281767"/>
            <a:ext cx="3886200" cy="876300"/>
          </a:xfrm>
          <a:prstGeom prst="rect">
            <a:avLst/>
          </a:prstGeom>
        </p:spPr>
      </p:pic>
    </p:spTree>
    <p:extLst>
      <p:ext uri="{BB962C8B-B14F-4D97-AF65-F5344CB8AC3E}">
        <p14:creationId xmlns:p14="http://schemas.microsoft.com/office/powerpoint/2010/main" val="220850654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a:extLst>
              <a:ext uri="{FF2B5EF4-FFF2-40B4-BE49-F238E27FC236}">
                <a16:creationId xmlns:a16="http://schemas.microsoft.com/office/drawing/2014/main" id="{BF16441C-3855-4D16-918F-48B261D06401}"/>
              </a:ext>
            </a:extLst>
          </p:cNvPr>
          <p:cNvSpPr>
            <a:spLocks noGrp="1"/>
          </p:cNvSpPr>
          <p:nvPr>
            <p:ph type="title"/>
          </p:nvPr>
        </p:nvSpPr>
        <p:spPr/>
        <p:txBody>
          <a:bodyPr/>
          <a:lstStyle/>
          <a:p>
            <a:r>
              <a:rPr lang="en-US" altLang="zh-TW" dirty="0"/>
              <a:t>Results</a:t>
            </a:r>
            <a:endParaRPr lang="zh-TW" altLang="en-US" dirty="0"/>
          </a:p>
        </p:txBody>
      </p:sp>
      <p:sp>
        <p:nvSpPr>
          <p:cNvPr id="3" name="內容版面配置區 2">
            <a:extLst>
              <a:ext uri="{FF2B5EF4-FFF2-40B4-BE49-F238E27FC236}">
                <a16:creationId xmlns:a16="http://schemas.microsoft.com/office/drawing/2014/main" id="{FD8CE0E8-4CB3-45C4-9C56-833F1179D0FD}"/>
              </a:ext>
            </a:extLst>
          </p:cNvPr>
          <p:cNvSpPr>
            <a:spLocks noGrp="1"/>
          </p:cNvSpPr>
          <p:nvPr>
            <p:ph idx="1"/>
          </p:nvPr>
        </p:nvSpPr>
        <p:spPr>
          <a:xfrm>
            <a:off x="1097279" y="1845734"/>
            <a:ext cx="10115203" cy="4023360"/>
          </a:xfrm>
        </p:spPr>
        <p:txBody>
          <a:bodyPr>
            <a:normAutofit/>
          </a:bodyPr>
          <a:lstStyle/>
          <a:p>
            <a:pPr>
              <a:buFont typeface="Wingdings" panose="05000000000000000000" pitchFamily="2" charset="2"/>
              <a:buChar char="l"/>
            </a:pPr>
            <a:r>
              <a:rPr lang="en-US" altLang="zh-TW" b="1" dirty="0"/>
              <a:t> Analysis of Learned Manifold </a:t>
            </a:r>
          </a:p>
          <a:p>
            <a:pPr lvl="1">
              <a:buFont typeface="Wingdings" panose="05000000000000000000" pitchFamily="2" charset="2"/>
              <a:buChar char="l"/>
            </a:pPr>
            <a:r>
              <a:rPr lang="en-US" altLang="zh-TW" dirty="0"/>
              <a:t> To analyze how well our latent embeddings correspond to human defined notions of font style, we also run our system on the Google Fonts dataset which despite containing fewer fonts and less diversity in style, lists metadata including numerical weight and category.</a:t>
            </a:r>
          </a:p>
        </p:txBody>
      </p:sp>
      <p:sp>
        <p:nvSpPr>
          <p:cNvPr id="4" name="投影片編號版面配置區 3">
            <a:extLst>
              <a:ext uri="{FF2B5EF4-FFF2-40B4-BE49-F238E27FC236}">
                <a16:creationId xmlns:a16="http://schemas.microsoft.com/office/drawing/2014/main" id="{AC5D2500-E93F-4758-8FA3-8860A659851B}"/>
              </a:ext>
            </a:extLst>
          </p:cNvPr>
          <p:cNvSpPr>
            <a:spLocks noGrp="1"/>
          </p:cNvSpPr>
          <p:nvPr>
            <p:ph type="sldNum" sz="quarter" idx="12"/>
          </p:nvPr>
        </p:nvSpPr>
        <p:spPr/>
        <p:txBody>
          <a:bodyPr/>
          <a:lstStyle/>
          <a:p>
            <a:fld id="{207B366D-033A-40E0-B546-4D1068A8F74A}" type="slidenum">
              <a:rPr lang="zh-TW" altLang="en-US" smtClean="0"/>
              <a:t>22</a:t>
            </a:fld>
            <a:endParaRPr lang="zh-TW" altLang="en-US"/>
          </a:p>
        </p:txBody>
      </p:sp>
      <p:sp>
        <p:nvSpPr>
          <p:cNvPr id="7" name="文字方塊 6">
            <a:extLst>
              <a:ext uri="{FF2B5EF4-FFF2-40B4-BE49-F238E27FC236}">
                <a16:creationId xmlns:a16="http://schemas.microsoft.com/office/drawing/2014/main" id="{346D2B05-C307-4AF4-8CD3-3604D0F7B661}"/>
              </a:ext>
            </a:extLst>
          </p:cNvPr>
          <p:cNvSpPr txBox="1"/>
          <p:nvPr/>
        </p:nvSpPr>
        <p:spPr>
          <a:xfrm>
            <a:off x="1097280" y="458725"/>
            <a:ext cx="7336715" cy="276999"/>
          </a:xfrm>
          <a:prstGeom prst="rect">
            <a:avLst/>
          </a:prstGeom>
          <a:noFill/>
        </p:spPr>
        <p:txBody>
          <a:bodyPr wrap="square" rtlCol="0">
            <a:spAutoFit/>
          </a:bodyPr>
          <a:lstStyle/>
          <a:p>
            <a:r>
              <a:rPr lang="en-US" altLang="zh-TW" sz="1200" dirty="0">
                <a:solidFill>
                  <a:schemeClr val="bg1">
                    <a:lumMod val="65000"/>
                  </a:schemeClr>
                </a:solidFill>
              </a:rPr>
              <a:t>[6] Laurens Van Der </a:t>
            </a:r>
            <a:r>
              <a:rPr lang="en-US" altLang="zh-TW" sz="1200" dirty="0" err="1">
                <a:solidFill>
                  <a:schemeClr val="bg1">
                    <a:lumMod val="65000"/>
                  </a:schemeClr>
                </a:solidFill>
              </a:rPr>
              <a:t>Maaten</a:t>
            </a:r>
            <a:r>
              <a:rPr lang="en-US" altLang="zh-TW" sz="1200" dirty="0">
                <a:solidFill>
                  <a:schemeClr val="bg1">
                    <a:lumMod val="65000"/>
                  </a:schemeClr>
                </a:solidFill>
              </a:rPr>
              <a:t>. 2013. Barnes-Hut-SNE. </a:t>
            </a:r>
            <a:r>
              <a:rPr lang="en-US" altLang="zh-TW" sz="1200" dirty="0" err="1">
                <a:solidFill>
                  <a:schemeClr val="bg1">
                    <a:lumMod val="65000"/>
                  </a:schemeClr>
                </a:solidFill>
              </a:rPr>
              <a:t>arXiv</a:t>
            </a:r>
            <a:r>
              <a:rPr lang="en-US" altLang="zh-TW" sz="1200" dirty="0">
                <a:solidFill>
                  <a:schemeClr val="bg1">
                    <a:lumMod val="65000"/>
                  </a:schemeClr>
                </a:solidFill>
              </a:rPr>
              <a:t> preprint arXiv:1301.3342. </a:t>
            </a:r>
          </a:p>
        </p:txBody>
      </p:sp>
      <p:pic>
        <p:nvPicPr>
          <p:cNvPr id="6" name="圖片 5">
            <a:extLst>
              <a:ext uri="{FF2B5EF4-FFF2-40B4-BE49-F238E27FC236}">
                <a16:creationId xmlns:a16="http://schemas.microsoft.com/office/drawing/2014/main" id="{68FC9C79-CB9D-418E-BF6E-1B52FA1FDC53}"/>
              </a:ext>
            </a:extLst>
          </p:cNvPr>
          <p:cNvPicPr>
            <a:picLocks noChangeAspect="1"/>
          </p:cNvPicPr>
          <p:nvPr/>
        </p:nvPicPr>
        <p:blipFill>
          <a:blip r:embed="rId3"/>
          <a:stretch>
            <a:fillRect/>
          </a:stretch>
        </p:blipFill>
        <p:spPr>
          <a:xfrm>
            <a:off x="2332756" y="3066890"/>
            <a:ext cx="7587447" cy="3332385"/>
          </a:xfrm>
          <a:prstGeom prst="rect">
            <a:avLst/>
          </a:prstGeom>
        </p:spPr>
      </p:pic>
    </p:spTree>
    <p:extLst>
      <p:ext uri="{BB962C8B-B14F-4D97-AF65-F5344CB8AC3E}">
        <p14:creationId xmlns:p14="http://schemas.microsoft.com/office/powerpoint/2010/main" val="266523494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a:extLst>
              <a:ext uri="{FF2B5EF4-FFF2-40B4-BE49-F238E27FC236}">
                <a16:creationId xmlns:a16="http://schemas.microsoft.com/office/drawing/2014/main" id="{BF16441C-3855-4D16-918F-48B261D06401}"/>
              </a:ext>
            </a:extLst>
          </p:cNvPr>
          <p:cNvSpPr>
            <a:spLocks noGrp="1"/>
          </p:cNvSpPr>
          <p:nvPr>
            <p:ph type="title"/>
          </p:nvPr>
        </p:nvSpPr>
        <p:spPr/>
        <p:txBody>
          <a:bodyPr/>
          <a:lstStyle/>
          <a:p>
            <a:r>
              <a:rPr lang="en-US" altLang="zh-TW" dirty="0"/>
              <a:t>Conclusion</a:t>
            </a:r>
            <a:endParaRPr lang="zh-TW" altLang="en-US" dirty="0"/>
          </a:p>
        </p:txBody>
      </p:sp>
      <p:sp>
        <p:nvSpPr>
          <p:cNvPr id="3" name="內容版面配置區 2">
            <a:extLst>
              <a:ext uri="{FF2B5EF4-FFF2-40B4-BE49-F238E27FC236}">
                <a16:creationId xmlns:a16="http://schemas.microsoft.com/office/drawing/2014/main" id="{FD8CE0E8-4CB3-45C4-9C56-833F1179D0FD}"/>
              </a:ext>
            </a:extLst>
          </p:cNvPr>
          <p:cNvSpPr>
            <a:spLocks noGrp="1"/>
          </p:cNvSpPr>
          <p:nvPr>
            <p:ph idx="1"/>
          </p:nvPr>
        </p:nvSpPr>
        <p:spPr>
          <a:xfrm>
            <a:off x="1097280" y="1845734"/>
            <a:ext cx="10058400" cy="4023360"/>
          </a:xfrm>
        </p:spPr>
        <p:txBody>
          <a:bodyPr>
            <a:normAutofit/>
          </a:bodyPr>
          <a:lstStyle/>
          <a:p>
            <a:pPr>
              <a:buFont typeface="Wingdings" panose="05000000000000000000" pitchFamily="2" charset="2"/>
              <a:buChar char="l"/>
            </a:pPr>
            <a:r>
              <a:rPr lang="en-US" altLang="zh-TW" dirty="0"/>
              <a:t> We presented a latent variable model of glyphs which learns disentangled representations of the structural properties of underlying characters from stylistic features of the font. </a:t>
            </a:r>
            <a:r>
              <a:rPr lang="en-US" altLang="zh-TW" b="1" dirty="0"/>
              <a:t> </a:t>
            </a:r>
          </a:p>
          <a:p>
            <a:pPr>
              <a:buFont typeface="Wingdings" panose="05000000000000000000" pitchFamily="2" charset="2"/>
              <a:buChar char="l"/>
            </a:pPr>
            <a:endParaRPr lang="en-US" altLang="zh-TW" b="1" dirty="0"/>
          </a:p>
          <a:p>
            <a:pPr>
              <a:buFont typeface="Wingdings" panose="05000000000000000000" pitchFamily="2" charset="2"/>
              <a:buChar char="l"/>
            </a:pPr>
            <a:r>
              <a:rPr lang="en-US" altLang="zh-TW" b="1" dirty="0"/>
              <a:t> </a:t>
            </a:r>
            <a:r>
              <a:rPr lang="en-US" altLang="zh-TW" dirty="0"/>
              <a:t>We evaluated our model on the task of font reconstruction and showed that it outperformed both a strong nearest neighbors baseline and prior work based on GANs especially for fonts highly dissimilar to any instance in the training set.</a:t>
            </a:r>
          </a:p>
          <a:p>
            <a:pPr>
              <a:buFont typeface="Wingdings" panose="05000000000000000000" pitchFamily="2" charset="2"/>
              <a:buChar char="l"/>
            </a:pPr>
            <a:endParaRPr lang="en-US" altLang="zh-TW" b="1" dirty="0"/>
          </a:p>
          <a:p>
            <a:pPr>
              <a:buFont typeface="Wingdings" panose="05000000000000000000" pitchFamily="2" charset="2"/>
              <a:buChar char="l"/>
            </a:pPr>
            <a:r>
              <a:rPr lang="en-US" altLang="zh-TW" dirty="0"/>
              <a:t>In future work, it may be worth extending this model to learn a latent manifold on content as well as style</a:t>
            </a:r>
            <a:r>
              <a:rPr lang="en-US" altLang="zh-TW" b="1" dirty="0"/>
              <a:t>. </a:t>
            </a:r>
          </a:p>
        </p:txBody>
      </p:sp>
      <p:sp>
        <p:nvSpPr>
          <p:cNvPr id="4" name="投影片編號版面配置區 3">
            <a:extLst>
              <a:ext uri="{FF2B5EF4-FFF2-40B4-BE49-F238E27FC236}">
                <a16:creationId xmlns:a16="http://schemas.microsoft.com/office/drawing/2014/main" id="{AC5D2500-E93F-4758-8FA3-8860A659851B}"/>
              </a:ext>
            </a:extLst>
          </p:cNvPr>
          <p:cNvSpPr>
            <a:spLocks noGrp="1"/>
          </p:cNvSpPr>
          <p:nvPr>
            <p:ph type="sldNum" sz="quarter" idx="12"/>
          </p:nvPr>
        </p:nvSpPr>
        <p:spPr/>
        <p:txBody>
          <a:bodyPr/>
          <a:lstStyle/>
          <a:p>
            <a:fld id="{207B366D-033A-40E0-B546-4D1068A8F74A}" type="slidenum">
              <a:rPr lang="zh-TW" altLang="en-US" smtClean="0"/>
              <a:t>23</a:t>
            </a:fld>
            <a:endParaRPr lang="zh-TW" altLang="en-US"/>
          </a:p>
        </p:txBody>
      </p:sp>
    </p:spTree>
    <p:extLst>
      <p:ext uri="{BB962C8B-B14F-4D97-AF65-F5344CB8AC3E}">
        <p14:creationId xmlns:p14="http://schemas.microsoft.com/office/powerpoint/2010/main" val="227874774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ctrTitle"/>
          </p:nvPr>
        </p:nvSpPr>
        <p:spPr/>
        <p:txBody>
          <a:bodyPr/>
          <a:lstStyle/>
          <a:p>
            <a:pPr algn="ctr"/>
            <a:r>
              <a:rPr lang="en-US" altLang="zh-TW" b="1" dirty="0"/>
              <a:t>END</a:t>
            </a:r>
            <a:endParaRPr lang="zh-TW" altLang="en-US" b="1" dirty="0"/>
          </a:p>
        </p:txBody>
      </p:sp>
      <p:sp>
        <p:nvSpPr>
          <p:cNvPr id="3" name="副標題 2"/>
          <p:cNvSpPr>
            <a:spLocks noGrp="1"/>
          </p:cNvSpPr>
          <p:nvPr>
            <p:ph type="subTitle" idx="1"/>
          </p:nvPr>
        </p:nvSpPr>
        <p:spPr/>
        <p:txBody>
          <a:bodyPr/>
          <a:lstStyle/>
          <a:p>
            <a:endParaRPr lang="zh-TW" altLang="en-US"/>
          </a:p>
        </p:txBody>
      </p:sp>
    </p:spTree>
    <p:extLst>
      <p:ext uri="{BB962C8B-B14F-4D97-AF65-F5344CB8AC3E}">
        <p14:creationId xmlns:p14="http://schemas.microsoft.com/office/powerpoint/2010/main" val="16652872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a:extLst>
              <a:ext uri="{FF2B5EF4-FFF2-40B4-BE49-F238E27FC236}">
                <a16:creationId xmlns:a16="http://schemas.microsoft.com/office/drawing/2014/main" id="{BF16441C-3855-4D16-918F-48B261D06401}"/>
              </a:ext>
            </a:extLst>
          </p:cNvPr>
          <p:cNvSpPr>
            <a:spLocks noGrp="1"/>
          </p:cNvSpPr>
          <p:nvPr>
            <p:ph type="title"/>
          </p:nvPr>
        </p:nvSpPr>
        <p:spPr/>
        <p:txBody>
          <a:bodyPr/>
          <a:lstStyle/>
          <a:p>
            <a:r>
              <a:rPr lang="en-US" altLang="zh-TW" dirty="0"/>
              <a:t>Introduction</a:t>
            </a:r>
            <a:endParaRPr lang="zh-TW" altLang="en-US" dirty="0"/>
          </a:p>
        </p:txBody>
      </p:sp>
      <p:sp>
        <p:nvSpPr>
          <p:cNvPr id="3" name="內容版面配置區 2">
            <a:extLst>
              <a:ext uri="{FF2B5EF4-FFF2-40B4-BE49-F238E27FC236}">
                <a16:creationId xmlns:a16="http://schemas.microsoft.com/office/drawing/2014/main" id="{FD8CE0E8-4CB3-45C4-9C56-833F1179D0FD}"/>
              </a:ext>
            </a:extLst>
          </p:cNvPr>
          <p:cNvSpPr>
            <a:spLocks noGrp="1"/>
          </p:cNvSpPr>
          <p:nvPr>
            <p:ph idx="1"/>
          </p:nvPr>
        </p:nvSpPr>
        <p:spPr>
          <a:xfrm>
            <a:off x="1097280" y="1845734"/>
            <a:ext cx="10058400" cy="4023360"/>
          </a:xfrm>
        </p:spPr>
        <p:txBody>
          <a:bodyPr>
            <a:normAutofit/>
          </a:bodyPr>
          <a:lstStyle/>
          <a:p>
            <a:pPr>
              <a:buFont typeface="Wingdings" panose="05000000000000000000" pitchFamily="2" charset="2"/>
              <a:buChar char="l"/>
            </a:pPr>
            <a:r>
              <a:rPr lang="en-US" altLang="zh-TW" dirty="0"/>
              <a:t> </a:t>
            </a:r>
            <a:r>
              <a:rPr lang="en-US" altLang="zh-TW" b="1" dirty="0"/>
              <a:t> Probabilistic latent variable model </a:t>
            </a:r>
          </a:p>
          <a:p>
            <a:pPr lvl="1">
              <a:buFont typeface="Wingdings" panose="05000000000000000000" pitchFamily="2" charset="2"/>
              <a:buChar char="l"/>
            </a:pPr>
            <a:r>
              <a:rPr lang="en-US" altLang="zh-TW" dirty="0">
                <a:solidFill>
                  <a:srgbClr val="FF0000"/>
                </a:solidFill>
              </a:rPr>
              <a:t>Disentangling</a:t>
            </a:r>
            <a:r>
              <a:rPr lang="zh-TW" altLang="en-US" dirty="0">
                <a:solidFill>
                  <a:srgbClr val="FF0000"/>
                </a:solidFill>
              </a:rPr>
              <a:t> </a:t>
            </a:r>
            <a:r>
              <a:rPr lang="en-US" altLang="zh-TW" dirty="0">
                <a:solidFill>
                  <a:srgbClr val="FF0000"/>
                </a:solidFill>
              </a:rPr>
              <a:t>the stylistic features of fonts from the underlying structure of each character</a:t>
            </a:r>
            <a:r>
              <a:rPr lang="en-US" altLang="zh-TW" dirty="0"/>
              <a:t>.</a:t>
            </a:r>
          </a:p>
          <a:p>
            <a:pPr lvl="1">
              <a:buFont typeface="Wingdings" panose="05000000000000000000" pitchFamily="2" charset="2"/>
              <a:buChar char="l"/>
            </a:pPr>
            <a:r>
              <a:rPr lang="en-US" altLang="zh-TW" dirty="0"/>
              <a:t>The style of each font --&gt; A vector-valued latent variable</a:t>
            </a:r>
          </a:p>
          <a:p>
            <a:pPr lvl="2">
              <a:buFont typeface="Wingdings" panose="05000000000000000000" pitchFamily="2" charset="2"/>
              <a:buChar char="l"/>
            </a:pPr>
            <a:r>
              <a:rPr lang="en-US" altLang="zh-TW" dirty="0"/>
              <a:t>Each style latent variable is shared by all characters within a font.</a:t>
            </a:r>
          </a:p>
          <a:p>
            <a:pPr lvl="1">
              <a:buFont typeface="Wingdings" panose="05000000000000000000" pitchFamily="2" charset="2"/>
              <a:buChar char="l"/>
            </a:pPr>
            <a:r>
              <a:rPr lang="en-US" altLang="zh-TW" dirty="0"/>
              <a:t>The structure of each character --&gt; A learned embedding</a:t>
            </a:r>
          </a:p>
          <a:p>
            <a:pPr lvl="2">
              <a:buFont typeface="Wingdings" panose="05000000000000000000" pitchFamily="2" charset="2"/>
              <a:buChar char="l"/>
            </a:pPr>
            <a:r>
              <a:rPr lang="en-US" altLang="zh-TW" dirty="0"/>
              <a:t>Each character embeddings are shared by characters of the same type across all fonts.</a:t>
            </a:r>
          </a:p>
        </p:txBody>
      </p:sp>
      <p:sp>
        <p:nvSpPr>
          <p:cNvPr id="4" name="投影片編號版面配置區 3">
            <a:extLst>
              <a:ext uri="{FF2B5EF4-FFF2-40B4-BE49-F238E27FC236}">
                <a16:creationId xmlns:a16="http://schemas.microsoft.com/office/drawing/2014/main" id="{AC5D2500-E93F-4758-8FA3-8860A659851B}"/>
              </a:ext>
            </a:extLst>
          </p:cNvPr>
          <p:cNvSpPr>
            <a:spLocks noGrp="1"/>
          </p:cNvSpPr>
          <p:nvPr>
            <p:ph type="sldNum" sz="quarter" idx="12"/>
          </p:nvPr>
        </p:nvSpPr>
        <p:spPr/>
        <p:txBody>
          <a:bodyPr/>
          <a:lstStyle/>
          <a:p>
            <a:fld id="{207B366D-033A-40E0-B546-4D1068A8F74A}" type="slidenum">
              <a:rPr lang="zh-TW" altLang="en-US" smtClean="0"/>
              <a:t>3</a:t>
            </a:fld>
            <a:endParaRPr lang="zh-TW" altLang="en-US"/>
          </a:p>
        </p:txBody>
      </p:sp>
      <p:pic>
        <p:nvPicPr>
          <p:cNvPr id="7" name="圖片 6">
            <a:extLst>
              <a:ext uri="{FF2B5EF4-FFF2-40B4-BE49-F238E27FC236}">
                <a16:creationId xmlns:a16="http://schemas.microsoft.com/office/drawing/2014/main" id="{EB5FE18D-1AC2-4A5E-BDFF-787EC17C57D8}"/>
              </a:ext>
            </a:extLst>
          </p:cNvPr>
          <p:cNvPicPr>
            <a:picLocks noChangeAspect="1"/>
          </p:cNvPicPr>
          <p:nvPr/>
        </p:nvPicPr>
        <p:blipFill>
          <a:blip r:embed="rId3"/>
          <a:stretch>
            <a:fillRect/>
          </a:stretch>
        </p:blipFill>
        <p:spPr>
          <a:xfrm>
            <a:off x="991843" y="3957079"/>
            <a:ext cx="10269273" cy="2098766"/>
          </a:xfrm>
          <a:prstGeom prst="rect">
            <a:avLst/>
          </a:prstGeom>
        </p:spPr>
      </p:pic>
    </p:spTree>
    <p:extLst>
      <p:ext uri="{BB962C8B-B14F-4D97-AF65-F5344CB8AC3E}">
        <p14:creationId xmlns:p14="http://schemas.microsoft.com/office/powerpoint/2010/main" val="122509394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a:extLst>
              <a:ext uri="{FF2B5EF4-FFF2-40B4-BE49-F238E27FC236}">
                <a16:creationId xmlns:a16="http://schemas.microsoft.com/office/drawing/2014/main" id="{BF16441C-3855-4D16-918F-48B261D06401}"/>
              </a:ext>
            </a:extLst>
          </p:cNvPr>
          <p:cNvSpPr>
            <a:spLocks noGrp="1"/>
          </p:cNvSpPr>
          <p:nvPr>
            <p:ph type="title"/>
          </p:nvPr>
        </p:nvSpPr>
        <p:spPr/>
        <p:txBody>
          <a:bodyPr/>
          <a:lstStyle/>
          <a:p>
            <a:r>
              <a:rPr lang="en-US" altLang="zh-TW" dirty="0"/>
              <a:t>Introduction</a:t>
            </a:r>
            <a:endParaRPr lang="zh-TW" altLang="en-US" dirty="0"/>
          </a:p>
        </p:txBody>
      </p:sp>
      <p:sp>
        <p:nvSpPr>
          <p:cNvPr id="3" name="內容版面配置區 2">
            <a:extLst>
              <a:ext uri="{FF2B5EF4-FFF2-40B4-BE49-F238E27FC236}">
                <a16:creationId xmlns:a16="http://schemas.microsoft.com/office/drawing/2014/main" id="{FD8CE0E8-4CB3-45C4-9C56-833F1179D0FD}"/>
              </a:ext>
            </a:extLst>
          </p:cNvPr>
          <p:cNvSpPr>
            <a:spLocks noGrp="1"/>
          </p:cNvSpPr>
          <p:nvPr>
            <p:ph idx="1"/>
          </p:nvPr>
        </p:nvSpPr>
        <p:spPr>
          <a:xfrm>
            <a:off x="1097280" y="1845734"/>
            <a:ext cx="10058400" cy="4023360"/>
          </a:xfrm>
        </p:spPr>
        <p:txBody>
          <a:bodyPr>
            <a:normAutofit/>
          </a:bodyPr>
          <a:lstStyle/>
          <a:p>
            <a:pPr>
              <a:buFont typeface="Wingdings" panose="05000000000000000000" pitchFamily="2" charset="2"/>
              <a:buChar char="l"/>
            </a:pPr>
            <a:r>
              <a:rPr lang="en-US" altLang="zh-TW" dirty="0"/>
              <a:t> </a:t>
            </a:r>
            <a:r>
              <a:rPr lang="en-US" altLang="zh-TW" b="1" dirty="0"/>
              <a:t> Probabilistic latent variable model</a:t>
            </a:r>
          </a:p>
          <a:p>
            <a:pPr marL="201168" lvl="1" indent="0">
              <a:buNone/>
            </a:pPr>
            <a:endParaRPr lang="en-US" altLang="zh-TW" dirty="0"/>
          </a:p>
          <a:p>
            <a:pPr lvl="1">
              <a:buFont typeface="Wingdings" panose="05000000000000000000" pitchFamily="2" charset="2"/>
              <a:buChar char="l"/>
            </a:pPr>
            <a:r>
              <a:rPr lang="en-US" altLang="zh-TW" dirty="0"/>
              <a:t>We parameterize the distribution that combines style and structure in order to generate glyph images as a </a:t>
            </a:r>
            <a:r>
              <a:rPr lang="en-US" altLang="zh-TW" b="1" dirty="0"/>
              <a:t>transpose convolutional</a:t>
            </a:r>
            <a:r>
              <a:rPr lang="en-US" altLang="zh-TW" dirty="0"/>
              <a:t> neural decoder</a:t>
            </a:r>
            <a:r>
              <a:rPr lang="en-US" altLang="zh-TW" b="1" dirty="0"/>
              <a:t>.</a:t>
            </a:r>
          </a:p>
          <a:p>
            <a:pPr lvl="1">
              <a:buFont typeface="Wingdings" panose="05000000000000000000" pitchFamily="2" charset="2"/>
              <a:buChar char="l"/>
            </a:pPr>
            <a:endParaRPr lang="en-US" altLang="zh-TW" b="1" dirty="0"/>
          </a:p>
          <a:p>
            <a:pPr lvl="1">
              <a:buFont typeface="Wingdings" panose="05000000000000000000" pitchFamily="2" charset="2"/>
              <a:buChar char="l"/>
            </a:pPr>
            <a:r>
              <a:rPr lang="en-US" altLang="zh-TW" dirty="0"/>
              <a:t>Further, the decoder is fed character embeddings early on in the process, while the font latent variables directly parameterize the convolution filters.</a:t>
            </a:r>
            <a:endParaRPr lang="en-US" altLang="zh-TW" b="1" dirty="0"/>
          </a:p>
        </p:txBody>
      </p:sp>
      <p:sp>
        <p:nvSpPr>
          <p:cNvPr id="4" name="投影片編號版面配置區 3">
            <a:extLst>
              <a:ext uri="{FF2B5EF4-FFF2-40B4-BE49-F238E27FC236}">
                <a16:creationId xmlns:a16="http://schemas.microsoft.com/office/drawing/2014/main" id="{AC5D2500-E93F-4758-8FA3-8860A659851B}"/>
              </a:ext>
            </a:extLst>
          </p:cNvPr>
          <p:cNvSpPr>
            <a:spLocks noGrp="1"/>
          </p:cNvSpPr>
          <p:nvPr>
            <p:ph type="sldNum" sz="quarter" idx="12"/>
          </p:nvPr>
        </p:nvSpPr>
        <p:spPr/>
        <p:txBody>
          <a:bodyPr/>
          <a:lstStyle/>
          <a:p>
            <a:fld id="{207B366D-033A-40E0-B546-4D1068A8F74A}" type="slidenum">
              <a:rPr lang="zh-TW" altLang="en-US" smtClean="0"/>
              <a:t>4</a:t>
            </a:fld>
            <a:endParaRPr lang="zh-TW" altLang="en-US"/>
          </a:p>
        </p:txBody>
      </p:sp>
    </p:spTree>
    <p:extLst>
      <p:ext uri="{BB962C8B-B14F-4D97-AF65-F5344CB8AC3E}">
        <p14:creationId xmlns:p14="http://schemas.microsoft.com/office/powerpoint/2010/main" val="264774810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a:extLst>
              <a:ext uri="{FF2B5EF4-FFF2-40B4-BE49-F238E27FC236}">
                <a16:creationId xmlns:a16="http://schemas.microsoft.com/office/drawing/2014/main" id="{BF16441C-3855-4D16-918F-48B261D06401}"/>
              </a:ext>
            </a:extLst>
          </p:cNvPr>
          <p:cNvSpPr>
            <a:spLocks noGrp="1"/>
          </p:cNvSpPr>
          <p:nvPr>
            <p:ph type="title"/>
          </p:nvPr>
        </p:nvSpPr>
        <p:spPr/>
        <p:txBody>
          <a:bodyPr/>
          <a:lstStyle/>
          <a:p>
            <a:r>
              <a:rPr lang="en-US" altLang="zh-TW" dirty="0"/>
              <a:t>Font Reconstruction</a:t>
            </a:r>
            <a:endParaRPr lang="zh-TW" altLang="en-US" dirty="0"/>
          </a:p>
        </p:txBody>
      </p:sp>
      <mc:AlternateContent xmlns:mc="http://schemas.openxmlformats.org/markup-compatibility/2006" xmlns:a14="http://schemas.microsoft.com/office/drawing/2010/main">
        <mc:Choice Requires="a14">
          <p:sp>
            <p:nvSpPr>
              <p:cNvPr id="3" name="內容版面配置區 2">
                <a:extLst>
                  <a:ext uri="{FF2B5EF4-FFF2-40B4-BE49-F238E27FC236}">
                    <a16:creationId xmlns:a16="http://schemas.microsoft.com/office/drawing/2014/main" id="{FD8CE0E8-4CB3-45C4-9C56-833F1179D0FD}"/>
                  </a:ext>
                </a:extLst>
              </p:cNvPr>
              <p:cNvSpPr>
                <a:spLocks noGrp="1"/>
              </p:cNvSpPr>
              <p:nvPr>
                <p:ph idx="1"/>
              </p:nvPr>
            </p:nvSpPr>
            <p:spPr>
              <a:xfrm>
                <a:off x="1097280" y="1845734"/>
                <a:ext cx="10058400" cy="4023360"/>
              </a:xfrm>
            </p:spPr>
            <p:txBody>
              <a:bodyPr>
                <a:normAutofit/>
              </a:bodyPr>
              <a:lstStyle/>
              <a:p>
                <a:pPr>
                  <a:buFont typeface="Wingdings" panose="05000000000000000000" pitchFamily="2" charset="2"/>
                  <a:buChar char="l"/>
                </a:pPr>
                <a:r>
                  <a:rPr lang="en-US" altLang="zh-TW" dirty="0"/>
                  <a:t> </a:t>
                </a:r>
                <a:r>
                  <a:rPr lang="en-US" altLang="zh-TW" b="1" dirty="0"/>
                  <a:t> </a:t>
                </a:r>
                <a:r>
                  <a:rPr lang="en-US" altLang="zh-TW" dirty="0"/>
                  <a:t>We may wish to have models that can infer these missing glyphs, a task referred to as </a:t>
                </a:r>
                <a:r>
                  <a:rPr lang="en-US" altLang="zh-TW" dirty="0">
                    <a:solidFill>
                      <a:srgbClr val="FF0000"/>
                    </a:solidFill>
                  </a:rPr>
                  <a:t>font reconstruction</a:t>
                </a:r>
                <a:r>
                  <a:rPr lang="en-US" altLang="zh-TW" dirty="0"/>
                  <a:t>.</a:t>
                </a:r>
                <a:endParaRPr lang="en-US" altLang="zh-TW" b="1" dirty="0"/>
              </a:p>
              <a:p>
                <a:pPr lvl="1">
                  <a:buFont typeface="Wingdings" panose="05000000000000000000" pitchFamily="2" charset="2"/>
                  <a:buChar char="l"/>
                </a:pPr>
                <a:r>
                  <a:rPr lang="en-US" altLang="zh-TW" dirty="0"/>
                  <a:t> We can view a collection of fonts as a matrix, </a:t>
                </a:r>
                <a14:m>
                  <m:oMath xmlns:m="http://schemas.openxmlformats.org/officeDocument/2006/math">
                    <m:r>
                      <a:rPr lang="en-US" altLang="zh-TW" sz="2600" b="1" i="1" smtClean="0">
                        <a:latin typeface="Cambria Math" panose="02040503050406030204" pitchFamily="18" charset="0"/>
                      </a:rPr>
                      <m:t>𝑿</m:t>
                    </m:r>
                  </m:oMath>
                </a14:m>
                <a:r>
                  <a:rPr lang="en-US" altLang="zh-TW" dirty="0"/>
                  <a:t>, where each column corresponds to a particular character type, and each row corresponds to a specific font. Each entry in the matrix, </a:t>
                </a:r>
                <a14:m>
                  <m:oMath xmlns:m="http://schemas.openxmlformats.org/officeDocument/2006/math">
                    <m:sSub>
                      <m:sSubPr>
                        <m:ctrlPr>
                          <a:rPr lang="en-US" altLang="zh-TW" sz="2600" i="1" smtClean="0">
                            <a:latin typeface="Cambria Math" panose="02040503050406030204" pitchFamily="18" charset="0"/>
                          </a:rPr>
                        </m:ctrlPr>
                      </m:sSubPr>
                      <m:e>
                        <m:r>
                          <a:rPr lang="en-US" altLang="zh-TW" sz="2600" b="0" i="1" smtClean="0">
                            <a:latin typeface="Cambria Math" panose="02040503050406030204" pitchFamily="18" charset="0"/>
                          </a:rPr>
                          <m:t>𝑥</m:t>
                        </m:r>
                      </m:e>
                      <m:sub>
                        <m:r>
                          <a:rPr lang="en-US" altLang="zh-TW" sz="2600" b="0" i="1" smtClean="0">
                            <a:latin typeface="Cambria Math" panose="02040503050406030204" pitchFamily="18" charset="0"/>
                          </a:rPr>
                          <m:t>𝑖𝑗</m:t>
                        </m:r>
                      </m:sub>
                    </m:sSub>
                  </m:oMath>
                </a14:m>
                <a:r>
                  <a:rPr lang="en-US" altLang="zh-TW" sz="2600" b="1" dirty="0"/>
                  <a:t> </a:t>
                </a:r>
                <a:r>
                  <a:rPr lang="en-US" altLang="zh-TW" dirty="0"/>
                  <a:t>, is an image of the glyph for character </a:t>
                </a:r>
                <a14:m>
                  <m:oMath xmlns:m="http://schemas.openxmlformats.org/officeDocument/2006/math">
                    <m:r>
                      <a:rPr lang="en-US" altLang="zh-TW" sz="2600" b="0" i="1" smtClean="0">
                        <a:latin typeface="Cambria Math" panose="02040503050406030204" pitchFamily="18" charset="0"/>
                      </a:rPr>
                      <m:t>𝑖</m:t>
                    </m:r>
                  </m:oMath>
                </a14:m>
                <a:r>
                  <a:rPr lang="en-US" altLang="zh-TW" dirty="0"/>
                  <a:t> in the style of a font </a:t>
                </a:r>
                <a14:m>
                  <m:oMath xmlns:m="http://schemas.openxmlformats.org/officeDocument/2006/math">
                    <m:r>
                      <a:rPr lang="en-US" altLang="zh-TW" sz="2600" b="0" i="1" smtClean="0">
                        <a:latin typeface="Cambria Math" panose="02040503050406030204" pitchFamily="18" charset="0"/>
                      </a:rPr>
                      <m:t>𝑗</m:t>
                    </m:r>
                  </m:oMath>
                </a14:m>
                <a:r>
                  <a:rPr lang="en-US" altLang="zh-TW" dirty="0"/>
                  <a:t>, which we observe as a </a:t>
                </a:r>
                <a14:m>
                  <m:oMath xmlns:m="http://schemas.openxmlformats.org/officeDocument/2006/math">
                    <m:r>
                      <a:rPr lang="en-US" altLang="zh-TW" i="1" dirty="0" smtClean="0">
                        <a:latin typeface="Cambria Math" panose="02040503050406030204" pitchFamily="18" charset="0"/>
                      </a:rPr>
                      <m:t>64 × 64</m:t>
                    </m:r>
                  </m:oMath>
                </a14:m>
                <a:r>
                  <a:rPr lang="en-US" altLang="zh-TW" dirty="0"/>
                  <a:t> grayscale image.</a:t>
                </a:r>
                <a:endParaRPr lang="en-US" altLang="zh-TW" b="1" dirty="0"/>
              </a:p>
            </p:txBody>
          </p:sp>
        </mc:Choice>
        <mc:Fallback xmlns="">
          <p:sp>
            <p:nvSpPr>
              <p:cNvPr id="3" name="內容版面配置區 2">
                <a:extLst>
                  <a:ext uri="{FF2B5EF4-FFF2-40B4-BE49-F238E27FC236}">
                    <a16:creationId xmlns:a16="http://schemas.microsoft.com/office/drawing/2014/main" id="{FD8CE0E8-4CB3-45C4-9C56-833F1179D0FD}"/>
                  </a:ext>
                </a:extLst>
              </p:cNvPr>
              <p:cNvSpPr>
                <a:spLocks noGrp="1" noRot="1" noChangeAspect="1" noMove="1" noResize="1" noEditPoints="1" noAdjustHandles="1" noChangeArrowheads="1" noChangeShapeType="1" noTextEdit="1"/>
              </p:cNvSpPr>
              <p:nvPr>
                <p:ph idx="1"/>
              </p:nvPr>
            </p:nvSpPr>
            <p:spPr>
              <a:xfrm>
                <a:off x="1097280" y="1845734"/>
                <a:ext cx="10058400" cy="4023360"/>
              </a:xfrm>
              <a:blipFill>
                <a:blip r:embed="rId3"/>
                <a:stretch>
                  <a:fillRect l="-1455" t="-1667" r="-606"/>
                </a:stretch>
              </a:blipFill>
            </p:spPr>
            <p:txBody>
              <a:bodyPr/>
              <a:lstStyle/>
              <a:p>
                <a:r>
                  <a:rPr lang="zh-TW" altLang="en-US">
                    <a:noFill/>
                  </a:rPr>
                  <a:t> </a:t>
                </a:r>
              </a:p>
            </p:txBody>
          </p:sp>
        </mc:Fallback>
      </mc:AlternateContent>
      <p:sp>
        <p:nvSpPr>
          <p:cNvPr id="4" name="投影片編號版面配置區 3">
            <a:extLst>
              <a:ext uri="{FF2B5EF4-FFF2-40B4-BE49-F238E27FC236}">
                <a16:creationId xmlns:a16="http://schemas.microsoft.com/office/drawing/2014/main" id="{AC5D2500-E93F-4758-8FA3-8860A659851B}"/>
              </a:ext>
            </a:extLst>
          </p:cNvPr>
          <p:cNvSpPr>
            <a:spLocks noGrp="1"/>
          </p:cNvSpPr>
          <p:nvPr>
            <p:ph type="sldNum" sz="quarter" idx="12"/>
          </p:nvPr>
        </p:nvSpPr>
        <p:spPr/>
        <p:txBody>
          <a:bodyPr/>
          <a:lstStyle/>
          <a:p>
            <a:fld id="{207B366D-033A-40E0-B546-4D1068A8F74A}" type="slidenum">
              <a:rPr lang="zh-TW" altLang="en-US" smtClean="0"/>
              <a:t>5</a:t>
            </a:fld>
            <a:endParaRPr lang="zh-TW" altLang="en-US"/>
          </a:p>
        </p:txBody>
      </p:sp>
      <p:pic>
        <p:nvPicPr>
          <p:cNvPr id="5" name="圖片 4">
            <a:extLst>
              <a:ext uri="{FF2B5EF4-FFF2-40B4-BE49-F238E27FC236}">
                <a16:creationId xmlns:a16="http://schemas.microsoft.com/office/drawing/2014/main" id="{02D38090-45C8-4ADA-834E-425212E51582}"/>
              </a:ext>
            </a:extLst>
          </p:cNvPr>
          <p:cNvPicPr>
            <a:picLocks noChangeAspect="1"/>
          </p:cNvPicPr>
          <p:nvPr/>
        </p:nvPicPr>
        <p:blipFill>
          <a:blip r:embed="rId4"/>
          <a:stretch>
            <a:fillRect/>
          </a:stretch>
        </p:blipFill>
        <p:spPr>
          <a:xfrm>
            <a:off x="1423688" y="4219532"/>
            <a:ext cx="9344623" cy="1909792"/>
          </a:xfrm>
          <a:prstGeom prst="rect">
            <a:avLst/>
          </a:prstGeom>
        </p:spPr>
      </p:pic>
      <p:sp>
        <p:nvSpPr>
          <p:cNvPr id="6" name="箭號: 向下 5">
            <a:extLst>
              <a:ext uri="{FF2B5EF4-FFF2-40B4-BE49-F238E27FC236}">
                <a16:creationId xmlns:a16="http://schemas.microsoft.com/office/drawing/2014/main" id="{7B6BAC62-A0D5-451C-934A-091782CF01E3}"/>
              </a:ext>
            </a:extLst>
          </p:cNvPr>
          <p:cNvSpPr/>
          <p:nvPr/>
        </p:nvSpPr>
        <p:spPr>
          <a:xfrm>
            <a:off x="1203128" y="4219532"/>
            <a:ext cx="137046" cy="1122530"/>
          </a:xfrm>
          <a:prstGeom prst="down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a:p>
        </p:txBody>
      </p:sp>
      <p:sp>
        <p:nvSpPr>
          <p:cNvPr id="7" name="箭號: 向下 6">
            <a:extLst>
              <a:ext uri="{FF2B5EF4-FFF2-40B4-BE49-F238E27FC236}">
                <a16:creationId xmlns:a16="http://schemas.microsoft.com/office/drawing/2014/main" id="{88B63A79-1D21-499B-B3CB-3B8E75867DD2}"/>
              </a:ext>
            </a:extLst>
          </p:cNvPr>
          <p:cNvSpPr/>
          <p:nvPr/>
        </p:nvSpPr>
        <p:spPr>
          <a:xfrm rot="16200000">
            <a:off x="1995613" y="3444260"/>
            <a:ext cx="121827" cy="1262786"/>
          </a:xfrm>
          <a:prstGeom prst="down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a:p>
        </p:txBody>
      </p:sp>
      <mc:AlternateContent xmlns:mc="http://schemas.openxmlformats.org/markup-compatibility/2006" xmlns:a14="http://schemas.microsoft.com/office/drawing/2010/main">
        <mc:Choice Requires="a14">
          <p:sp>
            <p:nvSpPr>
              <p:cNvPr id="10" name="文字方塊 9">
                <a:extLst>
                  <a:ext uri="{FF2B5EF4-FFF2-40B4-BE49-F238E27FC236}">
                    <a16:creationId xmlns:a16="http://schemas.microsoft.com/office/drawing/2014/main" id="{032FF1E9-EA35-4B69-B5C4-90CE926585E6}"/>
                  </a:ext>
                </a:extLst>
              </p:cNvPr>
              <p:cNvSpPr txBox="1"/>
              <p:nvPr/>
            </p:nvSpPr>
            <p:spPr>
              <a:xfrm>
                <a:off x="774457" y="4219532"/>
                <a:ext cx="391561" cy="400110"/>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altLang="zh-TW" sz="2000" b="1" i="1" smtClean="0">
                          <a:solidFill>
                            <a:srgbClr val="FFC000"/>
                          </a:solidFill>
                          <a:latin typeface="Cambria Math" panose="02040503050406030204" pitchFamily="18" charset="0"/>
                        </a:rPr>
                        <m:t>𝒊</m:t>
                      </m:r>
                    </m:oMath>
                  </m:oMathPara>
                </a14:m>
                <a:endParaRPr lang="zh-TW" altLang="en-US" sz="2000" b="1" dirty="0">
                  <a:solidFill>
                    <a:srgbClr val="FFC000"/>
                  </a:solidFill>
                </a:endParaRPr>
              </a:p>
            </p:txBody>
          </p:sp>
        </mc:Choice>
        <mc:Fallback xmlns="">
          <p:sp>
            <p:nvSpPr>
              <p:cNvPr id="10" name="文字方塊 9">
                <a:extLst>
                  <a:ext uri="{FF2B5EF4-FFF2-40B4-BE49-F238E27FC236}">
                    <a16:creationId xmlns:a16="http://schemas.microsoft.com/office/drawing/2014/main" id="{032FF1E9-EA35-4B69-B5C4-90CE926585E6}"/>
                  </a:ext>
                </a:extLst>
              </p:cNvPr>
              <p:cNvSpPr txBox="1">
                <a:spLocks noRot="1" noChangeAspect="1" noMove="1" noResize="1" noEditPoints="1" noAdjustHandles="1" noChangeArrowheads="1" noChangeShapeType="1" noTextEdit="1"/>
              </p:cNvSpPr>
              <p:nvPr/>
            </p:nvSpPr>
            <p:spPr>
              <a:xfrm>
                <a:off x="774457" y="4219532"/>
                <a:ext cx="391561" cy="400110"/>
              </a:xfrm>
              <a:prstGeom prst="rect">
                <a:avLst/>
              </a:prstGeom>
              <a:blipFill>
                <a:blip r:embed="rId5"/>
                <a:stretch>
                  <a:fillRect/>
                </a:stretch>
              </a:blipFill>
            </p:spPr>
            <p:txBody>
              <a:bodyPr/>
              <a:lstStyle/>
              <a:p>
                <a:r>
                  <a:rPr lang="zh-TW" altLang="en-US">
                    <a:noFill/>
                  </a:rPr>
                  <a:t> </a:t>
                </a:r>
              </a:p>
            </p:txBody>
          </p:sp>
        </mc:Fallback>
      </mc:AlternateContent>
      <mc:AlternateContent xmlns:mc="http://schemas.openxmlformats.org/markup-compatibility/2006" xmlns:a14="http://schemas.microsoft.com/office/drawing/2010/main">
        <mc:Choice Requires="a14">
          <p:sp>
            <p:nvSpPr>
              <p:cNvPr id="11" name="文字方塊 10">
                <a:extLst>
                  <a:ext uri="{FF2B5EF4-FFF2-40B4-BE49-F238E27FC236}">
                    <a16:creationId xmlns:a16="http://schemas.microsoft.com/office/drawing/2014/main" id="{7A730C67-6033-40C0-AE35-534945F11FFA}"/>
                  </a:ext>
                </a:extLst>
              </p:cNvPr>
              <p:cNvSpPr txBox="1"/>
              <p:nvPr/>
            </p:nvSpPr>
            <p:spPr>
              <a:xfrm>
                <a:off x="1468165" y="3642275"/>
                <a:ext cx="391561" cy="400110"/>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altLang="zh-TW" sz="2000" b="1" i="1" smtClean="0">
                          <a:solidFill>
                            <a:srgbClr val="FFC000"/>
                          </a:solidFill>
                          <a:latin typeface="Cambria Math" panose="02040503050406030204" pitchFamily="18" charset="0"/>
                        </a:rPr>
                        <m:t>𝒋</m:t>
                      </m:r>
                    </m:oMath>
                  </m:oMathPara>
                </a14:m>
                <a:endParaRPr lang="zh-TW" altLang="en-US" sz="2000" b="1" dirty="0">
                  <a:solidFill>
                    <a:srgbClr val="FFC000"/>
                  </a:solidFill>
                </a:endParaRPr>
              </a:p>
            </p:txBody>
          </p:sp>
        </mc:Choice>
        <mc:Fallback xmlns="">
          <p:sp>
            <p:nvSpPr>
              <p:cNvPr id="11" name="文字方塊 10">
                <a:extLst>
                  <a:ext uri="{FF2B5EF4-FFF2-40B4-BE49-F238E27FC236}">
                    <a16:creationId xmlns:a16="http://schemas.microsoft.com/office/drawing/2014/main" id="{7A730C67-6033-40C0-AE35-534945F11FFA}"/>
                  </a:ext>
                </a:extLst>
              </p:cNvPr>
              <p:cNvSpPr txBox="1">
                <a:spLocks noRot="1" noChangeAspect="1" noMove="1" noResize="1" noEditPoints="1" noAdjustHandles="1" noChangeArrowheads="1" noChangeShapeType="1" noTextEdit="1"/>
              </p:cNvSpPr>
              <p:nvPr/>
            </p:nvSpPr>
            <p:spPr>
              <a:xfrm>
                <a:off x="1468165" y="3642275"/>
                <a:ext cx="391561" cy="400110"/>
              </a:xfrm>
              <a:prstGeom prst="rect">
                <a:avLst/>
              </a:prstGeom>
              <a:blipFill>
                <a:blip r:embed="rId6"/>
                <a:stretch>
                  <a:fillRect b="-13636"/>
                </a:stretch>
              </a:blipFill>
            </p:spPr>
            <p:txBody>
              <a:bodyPr/>
              <a:lstStyle/>
              <a:p>
                <a:r>
                  <a:rPr lang="zh-TW" altLang="en-US">
                    <a:noFill/>
                  </a:rPr>
                  <a:t> </a:t>
                </a:r>
              </a:p>
            </p:txBody>
          </p:sp>
        </mc:Fallback>
      </mc:AlternateContent>
    </p:spTree>
    <p:extLst>
      <p:ext uri="{BB962C8B-B14F-4D97-AF65-F5344CB8AC3E}">
        <p14:creationId xmlns:p14="http://schemas.microsoft.com/office/powerpoint/2010/main" val="352423130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a:extLst>
              <a:ext uri="{FF2B5EF4-FFF2-40B4-BE49-F238E27FC236}">
                <a16:creationId xmlns:a16="http://schemas.microsoft.com/office/drawing/2014/main" id="{BF16441C-3855-4D16-918F-48B261D06401}"/>
              </a:ext>
            </a:extLst>
          </p:cNvPr>
          <p:cNvSpPr>
            <a:spLocks noGrp="1"/>
          </p:cNvSpPr>
          <p:nvPr>
            <p:ph type="title"/>
          </p:nvPr>
        </p:nvSpPr>
        <p:spPr/>
        <p:txBody>
          <a:bodyPr/>
          <a:lstStyle/>
          <a:p>
            <a:r>
              <a:rPr lang="en-US" altLang="zh-TW" dirty="0"/>
              <a:t>Font Reconstruction</a:t>
            </a:r>
            <a:endParaRPr lang="zh-TW" altLang="en-US" dirty="0"/>
          </a:p>
        </p:txBody>
      </p:sp>
      <p:sp>
        <p:nvSpPr>
          <p:cNvPr id="3" name="內容版面配置區 2">
            <a:extLst>
              <a:ext uri="{FF2B5EF4-FFF2-40B4-BE49-F238E27FC236}">
                <a16:creationId xmlns:a16="http://schemas.microsoft.com/office/drawing/2014/main" id="{FD8CE0E8-4CB3-45C4-9C56-833F1179D0FD}"/>
              </a:ext>
            </a:extLst>
          </p:cNvPr>
          <p:cNvSpPr>
            <a:spLocks noGrp="1"/>
          </p:cNvSpPr>
          <p:nvPr>
            <p:ph idx="1"/>
          </p:nvPr>
        </p:nvSpPr>
        <p:spPr>
          <a:xfrm>
            <a:off x="1097280" y="1845734"/>
            <a:ext cx="10058400" cy="4023360"/>
          </a:xfrm>
        </p:spPr>
        <p:txBody>
          <a:bodyPr>
            <a:normAutofit/>
          </a:bodyPr>
          <a:lstStyle/>
          <a:p>
            <a:pPr>
              <a:buFont typeface="Wingdings" panose="05000000000000000000" pitchFamily="2" charset="2"/>
              <a:buChar char="l"/>
            </a:pPr>
            <a:r>
              <a:rPr lang="en-US" altLang="zh-TW" dirty="0"/>
              <a:t> Past work on font reconstruction has focused on discriminative techniques.</a:t>
            </a:r>
          </a:p>
          <a:p>
            <a:pPr lvl="1">
              <a:buFont typeface="Wingdings" panose="05000000000000000000" pitchFamily="2" charset="2"/>
              <a:buChar char="l"/>
            </a:pPr>
            <a:r>
              <a:rPr lang="en-US" altLang="zh-TW" dirty="0"/>
              <a:t> Use an adversarial network to directly predict held out glyphs conditioned on observed glyphs.</a:t>
            </a:r>
          </a:p>
          <a:p>
            <a:pPr>
              <a:buFont typeface="Wingdings" panose="05000000000000000000" pitchFamily="2" charset="2"/>
              <a:buChar char="l"/>
            </a:pPr>
            <a:endParaRPr lang="en-US" altLang="zh-TW" b="1" dirty="0"/>
          </a:p>
          <a:p>
            <a:pPr>
              <a:buFont typeface="Wingdings" panose="05000000000000000000" pitchFamily="2" charset="2"/>
              <a:buChar char="l"/>
            </a:pPr>
            <a:r>
              <a:rPr lang="en-US" altLang="zh-TW" dirty="0"/>
              <a:t> We propose a generative approach using a </a:t>
            </a:r>
            <a:r>
              <a:rPr lang="en-US" altLang="zh-TW" dirty="0">
                <a:solidFill>
                  <a:srgbClr val="FF0000"/>
                </a:solidFill>
              </a:rPr>
              <a:t>deep latent variable model</a:t>
            </a:r>
            <a:r>
              <a:rPr lang="en-US" altLang="zh-TW" dirty="0"/>
              <a:t>. </a:t>
            </a:r>
          </a:p>
          <a:p>
            <a:pPr lvl="1">
              <a:buFont typeface="Wingdings" panose="05000000000000000000" pitchFamily="2" charset="2"/>
              <a:buChar char="l"/>
            </a:pPr>
            <a:r>
              <a:rPr lang="en-US" altLang="zh-TW" dirty="0"/>
              <a:t> Under our approach fonts are generated based on an unobserved style embedding, which we can perform inference over given any number of observations.</a:t>
            </a:r>
            <a:endParaRPr lang="en-US" altLang="zh-TW" b="1" dirty="0"/>
          </a:p>
        </p:txBody>
      </p:sp>
      <p:sp>
        <p:nvSpPr>
          <p:cNvPr id="4" name="投影片編號版面配置區 3">
            <a:extLst>
              <a:ext uri="{FF2B5EF4-FFF2-40B4-BE49-F238E27FC236}">
                <a16:creationId xmlns:a16="http://schemas.microsoft.com/office/drawing/2014/main" id="{AC5D2500-E93F-4758-8FA3-8860A659851B}"/>
              </a:ext>
            </a:extLst>
          </p:cNvPr>
          <p:cNvSpPr>
            <a:spLocks noGrp="1"/>
          </p:cNvSpPr>
          <p:nvPr>
            <p:ph type="sldNum" sz="quarter" idx="12"/>
          </p:nvPr>
        </p:nvSpPr>
        <p:spPr/>
        <p:txBody>
          <a:bodyPr/>
          <a:lstStyle/>
          <a:p>
            <a:fld id="{207B366D-033A-40E0-B546-4D1068A8F74A}" type="slidenum">
              <a:rPr lang="zh-TW" altLang="en-US" smtClean="0"/>
              <a:t>6</a:t>
            </a:fld>
            <a:endParaRPr lang="zh-TW" altLang="en-US"/>
          </a:p>
        </p:txBody>
      </p:sp>
    </p:spTree>
    <p:extLst>
      <p:ext uri="{BB962C8B-B14F-4D97-AF65-F5344CB8AC3E}">
        <p14:creationId xmlns:p14="http://schemas.microsoft.com/office/powerpoint/2010/main" val="352927368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a:extLst>
              <a:ext uri="{FF2B5EF4-FFF2-40B4-BE49-F238E27FC236}">
                <a16:creationId xmlns:a16="http://schemas.microsoft.com/office/drawing/2014/main" id="{BF16441C-3855-4D16-918F-48B261D06401}"/>
              </a:ext>
            </a:extLst>
          </p:cNvPr>
          <p:cNvSpPr>
            <a:spLocks noGrp="1"/>
          </p:cNvSpPr>
          <p:nvPr>
            <p:ph type="title"/>
          </p:nvPr>
        </p:nvSpPr>
        <p:spPr/>
        <p:txBody>
          <a:bodyPr/>
          <a:lstStyle/>
          <a:p>
            <a:r>
              <a:rPr lang="en-US" altLang="zh-TW" dirty="0"/>
              <a:t>Model</a:t>
            </a:r>
            <a:endParaRPr lang="zh-TW" altLang="en-US" dirty="0"/>
          </a:p>
        </p:txBody>
      </p:sp>
      <p:sp>
        <p:nvSpPr>
          <p:cNvPr id="3" name="內容版面配置區 2">
            <a:extLst>
              <a:ext uri="{FF2B5EF4-FFF2-40B4-BE49-F238E27FC236}">
                <a16:creationId xmlns:a16="http://schemas.microsoft.com/office/drawing/2014/main" id="{FD8CE0E8-4CB3-45C4-9C56-833F1179D0FD}"/>
              </a:ext>
            </a:extLst>
          </p:cNvPr>
          <p:cNvSpPr>
            <a:spLocks noGrp="1"/>
          </p:cNvSpPr>
          <p:nvPr>
            <p:ph idx="1"/>
          </p:nvPr>
        </p:nvSpPr>
        <p:spPr>
          <a:xfrm>
            <a:off x="1097280" y="1845734"/>
            <a:ext cx="5923878" cy="4023360"/>
          </a:xfrm>
        </p:spPr>
        <p:txBody>
          <a:bodyPr>
            <a:normAutofit/>
          </a:bodyPr>
          <a:lstStyle/>
          <a:p>
            <a:pPr>
              <a:buFont typeface="Wingdings" panose="05000000000000000000" pitchFamily="2" charset="2"/>
              <a:buChar char="l"/>
            </a:pPr>
            <a:r>
              <a:rPr lang="en-US" altLang="zh-TW" dirty="0"/>
              <a:t> Our model hypothesizes a separation of </a:t>
            </a:r>
            <a:r>
              <a:rPr lang="en-US" altLang="zh-TW" dirty="0">
                <a:solidFill>
                  <a:srgbClr val="FF0000"/>
                </a:solidFill>
              </a:rPr>
              <a:t>character-specific structural attributes </a:t>
            </a:r>
            <a:r>
              <a:rPr lang="en-US" altLang="zh-TW" dirty="0"/>
              <a:t>and </a:t>
            </a:r>
            <a:r>
              <a:rPr lang="en-US" altLang="zh-TW" dirty="0">
                <a:solidFill>
                  <a:srgbClr val="FF0000"/>
                </a:solidFill>
              </a:rPr>
              <a:t>font-specific stylistic attributes</a:t>
            </a:r>
            <a:r>
              <a:rPr lang="en-US" altLang="zh-TW" dirty="0"/>
              <a:t> into two different representations. </a:t>
            </a:r>
            <a:r>
              <a:rPr lang="en-US" altLang="zh-TW" b="1" dirty="0"/>
              <a:t> </a:t>
            </a:r>
          </a:p>
          <a:p>
            <a:pPr lvl="1">
              <a:buFont typeface="Wingdings" panose="05000000000000000000" pitchFamily="2" charset="2"/>
              <a:buChar char="l"/>
            </a:pPr>
            <a:endParaRPr lang="en-US" altLang="zh-TW" dirty="0">
              <a:solidFill>
                <a:schemeClr val="tx1"/>
              </a:solidFill>
            </a:endParaRPr>
          </a:p>
          <a:p>
            <a:pPr lvl="1">
              <a:buFont typeface="Wingdings" panose="05000000000000000000" pitchFamily="2" charset="2"/>
              <a:buChar char="l"/>
            </a:pPr>
            <a:r>
              <a:rPr lang="en-US" altLang="zh-TW" dirty="0">
                <a:solidFill>
                  <a:schemeClr val="tx1"/>
                </a:solidFill>
              </a:rPr>
              <a:t>Character-specific structural attributes </a:t>
            </a:r>
            <a:r>
              <a:rPr lang="en-US" altLang="zh-TW" dirty="0"/>
              <a:t>--&gt; An embedding vector</a:t>
            </a:r>
          </a:p>
          <a:p>
            <a:pPr lvl="2">
              <a:buFont typeface="Wingdings" panose="05000000000000000000" pitchFamily="2" charset="2"/>
              <a:buChar char="l"/>
            </a:pPr>
            <a:r>
              <a:rPr lang="en-US" altLang="zh-TW" dirty="0"/>
              <a:t>All characters are observed in at least one font.</a:t>
            </a:r>
          </a:p>
          <a:p>
            <a:pPr lvl="1">
              <a:buFont typeface="Wingdings" panose="05000000000000000000" pitchFamily="2" charset="2"/>
              <a:buChar char="l"/>
            </a:pPr>
            <a:endParaRPr lang="en-US" altLang="zh-TW" dirty="0">
              <a:solidFill>
                <a:schemeClr val="tx1"/>
              </a:solidFill>
            </a:endParaRPr>
          </a:p>
          <a:p>
            <a:pPr lvl="1">
              <a:buFont typeface="Wingdings" panose="05000000000000000000" pitchFamily="2" charset="2"/>
              <a:buChar char="l"/>
            </a:pPr>
            <a:r>
              <a:rPr lang="en-US" altLang="zh-TW" dirty="0">
                <a:solidFill>
                  <a:schemeClr val="tx1"/>
                </a:solidFill>
              </a:rPr>
              <a:t>Font-specific stylistic attributes </a:t>
            </a:r>
            <a:r>
              <a:rPr lang="en-US" altLang="zh-TW" dirty="0"/>
              <a:t>--&gt; A vector-valued latent variable</a:t>
            </a:r>
          </a:p>
          <a:p>
            <a:pPr lvl="2">
              <a:buFont typeface="Wingdings" panose="05000000000000000000" pitchFamily="2" charset="2"/>
              <a:buChar char="l"/>
            </a:pPr>
            <a:r>
              <a:rPr lang="en-US" altLang="zh-TW" dirty="0"/>
              <a:t>Only a subset of fonts is observed during training and our model will be expected to generalize to reconstructing unseen fonts at test time.</a:t>
            </a:r>
          </a:p>
        </p:txBody>
      </p:sp>
      <p:sp>
        <p:nvSpPr>
          <p:cNvPr id="4" name="投影片編號版面配置區 3">
            <a:extLst>
              <a:ext uri="{FF2B5EF4-FFF2-40B4-BE49-F238E27FC236}">
                <a16:creationId xmlns:a16="http://schemas.microsoft.com/office/drawing/2014/main" id="{AC5D2500-E93F-4758-8FA3-8860A659851B}"/>
              </a:ext>
            </a:extLst>
          </p:cNvPr>
          <p:cNvSpPr>
            <a:spLocks noGrp="1"/>
          </p:cNvSpPr>
          <p:nvPr>
            <p:ph type="sldNum" sz="quarter" idx="12"/>
          </p:nvPr>
        </p:nvSpPr>
        <p:spPr/>
        <p:txBody>
          <a:bodyPr/>
          <a:lstStyle/>
          <a:p>
            <a:fld id="{207B366D-033A-40E0-B546-4D1068A8F74A}" type="slidenum">
              <a:rPr lang="zh-TW" altLang="en-US" smtClean="0"/>
              <a:t>7</a:t>
            </a:fld>
            <a:endParaRPr lang="zh-TW" altLang="en-US"/>
          </a:p>
        </p:txBody>
      </p:sp>
      <p:pic>
        <p:nvPicPr>
          <p:cNvPr id="8" name="圖片 7">
            <a:extLst>
              <a:ext uri="{FF2B5EF4-FFF2-40B4-BE49-F238E27FC236}">
                <a16:creationId xmlns:a16="http://schemas.microsoft.com/office/drawing/2014/main" id="{0CF5BBDC-D36F-4176-BA49-5A75A96BC151}"/>
              </a:ext>
            </a:extLst>
          </p:cNvPr>
          <p:cNvPicPr>
            <a:picLocks noChangeAspect="1"/>
          </p:cNvPicPr>
          <p:nvPr/>
        </p:nvPicPr>
        <p:blipFill>
          <a:blip r:embed="rId3"/>
          <a:stretch>
            <a:fillRect/>
          </a:stretch>
        </p:blipFill>
        <p:spPr>
          <a:xfrm>
            <a:off x="7021158" y="1845734"/>
            <a:ext cx="4462795" cy="4478291"/>
          </a:xfrm>
          <a:prstGeom prst="rect">
            <a:avLst/>
          </a:prstGeom>
        </p:spPr>
      </p:pic>
    </p:spTree>
    <p:extLst>
      <p:ext uri="{BB962C8B-B14F-4D97-AF65-F5344CB8AC3E}">
        <p14:creationId xmlns:p14="http://schemas.microsoft.com/office/powerpoint/2010/main" val="135219651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a:extLst>
              <a:ext uri="{FF2B5EF4-FFF2-40B4-BE49-F238E27FC236}">
                <a16:creationId xmlns:a16="http://schemas.microsoft.com/office/drawing/2014/main" id="{BF16441C-3855-4D16-918F-48B261D06401}"/>
              </a:ext>
            </a:extLst>
          </p:cNvPr>
          <p:cNvSpPr>
            <a:spLocks noGrp="1"/>
          </p:cNvSpPr>
          <p:nvPr>
            <p:ph type="title"/>
          </p:nvPr>
        </p:nvSpPr>
        <p:spPr/>
        <p:txBody>
          <a:bodyPr/>
          <a:lstStyle/>
          <a:p>
            <a:r>
              <a:rPr lang="en-US" altLang="zh-TW" dirty="0"/>
              <a:t>Model</a:t>
            </a:r>
            <a:endParaRPr lang="zh-TW" altLang="en-US" dirty="0"/>
          </a:p>
        </p:txBody>
      </p:sp>
      <mc:AlternateContent xmlns:mc="http://schemas.openxmlformats.org/markup-compatibility/2006" xmlns:a14="http://schemas.microsoft.com/office/drawing/2010/main">
        <mc:Choice Requires="a14">
          <p:sp>
            <p:nvSpPr>
              <p:cNvPr id="3" name="內容版面配置區 2">
                <a:extLst>
                  <a:ext uri="{FF2B5EF4-FFF2-40B4-BE49-F238E27FC236}">
                    <a16:creationId xmlns:a16="http://schemas.microsoft.com/office/drawing/2014/main" id="{FD8CE0E8-4CB3-45C4-9C56-833F1179D0FD}"/>
                  </a:ext>
                </a:extLst>
              </p:cNvPr>
              <p:cNvSpPr>
                <a:spLocks noGrp="1"/>
              </p:cNvSpPr>
              <p:nvPr>
                <p:ph idx="1"/>
              </p:nvPr>
            </p:nvSpPr>
            <p:spPr>
              <a:xfrm>
                <a:off x="1097280" y="1845734"/>
                <a:ext cx="10058399" cy="4023360"/>
              </a:xfrm>
            </p:spPr>
            <p:txBody>
              <a:bodyPr>
                <a:normAutofit/>
              </a:bodyPr>
              <a:lstStyle/>
              <a:p>
                <a:pPr>
                  <a:buFont typeface="Wingdings" panose="05000000000000000000" pitchFamily="2" charset="2"/>
                  <a:buChar char="l"/>
                </a:pPr>
                <a:r>
                  <a:rPr lang="en-US" altLang="zh-TW" dirty="0"/>
                  <a:t> Each glyph image,</a:t>
                </a:r>
                <a:r>
                  <a:rPr lang="en-US" altLang="zh-TW" sz="2000" dirty="0"/>
                  <a:t> </a:t>
                </a:r>
                <a14:m>
                  <m:oMath xmlns:m="http://schemas.openxmlformats.org/officeDocument/2006/math">
                    <m:sSub>
                      <m:sSubPr>
                        <m:ctrlPr>
                          <a:rPr lang="en-US" altLang="zh-TW" sz="2800" i="1" smtClean="0">
                            <a:latin typeface="Cambria Math" panose="02040503050406030204" pitchFamily="18" charset="0"/>
                          </a:rPr>
                        </m:ctrlPr>
                      </m:sSubPr>
                      <m:e>
                        <m:r>
                          <a:rPr lang="en-US" altLang="zh-TW" sz="2800" b="0" i="1" smtClean="0">
                            <a:latin typeface="Cambria Math" panose="02040503050406030204" pitchFamily="18" charset="0"/>
                          </a:rPr>
                          <m:t>𝑥</m:t>
                        </m:r>
                      </m:e>
                      <m:sub>
                        <m:r>
                          <a:rPr lang="en-US" altLang="zh-TW" sz="2800" b="0" i="1" smtClean="0">
                            <a:latin typeface="Cambria Math" panose="02040503050406030204" pitchFamily="18" charset="0"/>
                          </a:rPr>
                          <m:t>𝑖𝑗</m:t>
                        </m:r>
                      </m:sub>
                    </m:sSub>
                  </m:oMath>
                </a14:m>
                <a:r>
                  <a:rPr lang="en-US" altLang="zh-TW" sz="2000" b="1" dirty="0"/>
                  <a:t> </a:t>
                </a:r>
                <a:r>
                  <a:rPr lang="en-US" altLang="zh-TW" dirty="0"/>
                  <a:t>, is generated independently, conditioned on the corresponding font embedding variable, </a:t>
                </a:r>
                <a14:m>
                  <m:oMath xmlns:m="http://schemas.openxmlformats.org/officeDocument/2006/math">
                    <m:sSub>
                      <m:sSubPr>
                        <m:ctrlPr>
                          <a:rPr lang="en-US" altLang="zh-TW" sz="2800" i="1" smtClean="0">
                            <a:latin typeface="Cambria Math" panose="02040503050406030204" pitchFamily="18" charset="0"/>
                          </a:rPr>
                        </m:ctrlPr>
                      </m:sSubPr>
                      <m:e>
                        <m:r>
                          <a:rPr lang="en-US" altLang="zh-TW" sz="2800" b="0" i="1" smtClean="0">
                            <a:latin typeface="Cambria Math" panose="02040503050406030204" pitchFamily="18" charset="0"/>
                          </a:rPr>
                          <m:t>𝑧</m:t>
                        </m:r>
                      </m:e>
                      <m:sub>
                        <m:r>
                          <a:rPr lang="en-US" altLang="zh-TW" sz="2800" b="0" i="1" smtClean="0">
                            <a:latin typeface="Cambria Math" panose="02040503050406030204" pitchFamily="18" charset="0"/>
                          </a:rPr>
                          <m:t>𝑗</m:t>
                        </m:r>
                      </m:sub>
                    </m:sSub>
                    <m:r>
                      <a:rPr lang="en-US" altLang="zh-TW" sz="2800" i="1" smtClean="0">
                        <a:latin typeface="Cambria Math" panose="02040503050406030204" pitchFamily="18" charset="0"/>
                        <a:ea typeface="Cambria Math" panose="02040503050406030204" pitchFamily="18" charset="0"/>
                      </a:rPr>
                      <m:t>∈</m:t>
                    </m:r>
                    <m:sSup>
                      <m:sSupPr>
                        <m:ctrlPr>
                          <a:rPr lang="en-US" altLang="zh-TW" sz="2800" i="1" smtClean="0">
                            <a:latin typeface="Cambria Math" panose="02040503050406030204" pitchFamily="18" charset="0"/>
                            <a:ea typeface="Cambria Math" panose="02040503050406030204" pitchFamily="18" charset="0"/>
                          </a:rPr>
                        </m:ctrlPr>
                      </m:sSupPr>
                      <m:e>
                        <m:r>
                          <a:rPr lang="en-US" altLang="zh-TW" sz="2800" i="1" smtClean="0">
                            <a:latin typeface="Cambria Math" panose="02040503050406030204" pitchFamily="18" charset="0"/>
                            <a:ea typeface="Cambria Math" panose="02040503050406030204" pitchFamily="18" charset="0"/>
                          </a:rPr>
                          <m:t>ℝ</m:t>
                        </m:r>
                      </m:e>
                      <m:sup>
                        <m:r>
                          <a:rPr lang="en-US" altLang="zh-TW" sz="2800" b="0" i="1" smtClean="0">
                            <a:latin typeface="Cambria Math" panose="02040503050406030204" pitchFamily="18" charset="0"/>
                            <a:ea typeface="Cambria Math" panose="02040503050406030204" pitchFamily="18" charset="0"/>
                          </a:rPr>
                          <m:t>𝑘</m:t>
                        </m:r>
                      </m:sup>
                    </m:sSup>
                  </m:oMath>
                </a14:m>
                <a:r>
                  <a:rPr lang="en-US" altLang="zh-TW" sz="2800" dirty="0"/>
                  <a:t> </a:t>
                </a:r>
                <a:r>
                  <a:rPr lang="en-US" altLang="zh-TW" dirty="0"/>
                  <a:t>, which is sampled from a fixed multivariate Gaussian prior,  </a:t>
                </a:r>
                <a14:m>
                  <m:oMath xmlns:m="http://schemas.openxmlformats.org/officeDocument/2006/math">
                    <m:r>
                      <a:rPr lang="en-US" altLang="zh-TW" sz="2800" i="1" smtClean="0">
                        <a:latin typeface="Cambria Math" panose="02040503050406030204" pitchFamily="18" charset="0"/>
                      </a:rPr>
                      <m:t>𝑝</m:t>
                    </m:r>
                    <m:d>
                      <m:dPr>
                        <m:ctrlPr>
                          <a:rPr lang="en-US" altLang="zh-TW" sz="2800" i="1">
                            <a:latin typeface="Cambria Math" panose="02040503050406030204" pitchFamily="18" charset="0"/>
                          </a:rPr>
                        </m:ctrlPr>
                      </m:dPr>
                      <m:e>
                        <m:sSub>
                          <m:sSubPr>
                            <m:ctrlPr>
                              <a:rPr lang="en-US" altLang="zh-TW" sz="2800" i="1">
                                <a:latin typeface="Cambria Math" panose="02040503050406030204" pitchFamily="18" charset="0"/>
                              </a:rPr>
                            </m:ctrlPr>
                          </m:sSubPr>
                          <m:e>
                            <m:r>
                              <a:rPr lang="en-US" altLang="zh-TW" sz="2800" i="1">
                                <a:latin typeface="Cambria Math" panose="02040503050406030204" pitchFamily="18" charset="0"/>
                              </a:rPr>
                              <m:t>𝑧</m:t>
                            </m:r>
                          </m:e>
                          <m:sub>
                            <m:r>
                              <a:rPr lang="en-US" altLang="zh-TW" sz="2800" i="1">
                                <a:latin typeface="Cambria Math" panose="02040503050406030204" pitchFamily="18" charset="0"/>
                              </a:rPr>
                              <m:t>𝑗</m:t>
                            </m:r>
                          </m:sub>
                        </m:sSub>
                      </m:e>
                    </m:d>
                    <m:r>
                      <a:rPr lang="en-US" altLang="zh-TW" sz="2800" i="1">
                        <a:latin typeface="Cambria Math" panose="02040503050406030204" pitchFamily="18" charset="0"/>
                      </a:rPr>
                      <m:t>=</m:t>
                    </m:r>
                    <m:r>
                      <a:rPr lang="zh-TW" altLang="en-US" sz="2800" i="1">
                        <a:latin typeface="Cambria Math" panose="02040503050406030204" pitchFamily="18" charset="0"/>
                      </a:rPr>
                      <m:t>𝒩</m:t>
                    </m:r>
                    <m:d>
                      <m:dPr>
                        <m:ctrlPr>
                          <a:rPr lang="en-US" altLang="zh-TW" sz="2800" i="1">
                            <a:latin typeface="Cambria Math" panose="02040503050406030204" pitchFamily="18" charset="0"/>
                          </a:rPr>
                        </m:ctrlPr>
                      </m:dPr>
                      <m:e>
                        <m:r>
                          <a:rPr lang="en-US" altLang="zh-TW" sz="2800" i="1">
                            <a:latin typeface="Cambria Math" panose="02040503050406030204" pitchFamily="18" charset="0"/>
                          </a:rPr>
                          <m:t>0,  </m:t>
                        </m:r>
                        <m:sSub>
                          <m:sSubPr>
                            <m:ctrlPr>
                              <a:rPr lang="en-US" altLang="zh-TW" sz="2800" i="1">
                                <a:latin typeface="Cambria Math" panose="02040503050406030204" pitchFamily="18" charset="0"/>
                              </a:rPr>
                            </m:ctrlPr>
                          </m:sSubPr>
                          <m:e>
                            <m:r>
                              <a:rPr lang="en-US" altLang="zh-TW" sz="2800" i="1">
                                <a:latin typeface="Cambria Math" panose="02040503050406030204" pitchFamily="18" charset="0"/>
                              </a:rPr>
                              <m:t>𝐼</m:t>
                            </m:r>
                          </m:e>
                          <m:sub>
                            <m:r>
                              <a:rPr lang="en-US" altLang="zh-TW" sz="2800" i="1">
                                <a:latin typeface="Cambria Math" panose="02040503050406030204" pitchFamily="18" charset="0"/>
                              </a:rPr>
                              <m:t>𝑘</m:t>
                            </m:r>
                          </m:sub>
                        </m:sSub>
                      </m:e>
                    </m:d>
                    <m:r>
                      <a:rPr lang="en-US" altLang="zh-TW" sz="2800" b="0" i="0" smtClean="0">
                        <a:latin typeface="Cambria Math" panose="02040503050406030204" pitchFamily="18" charset="0"/>
                      </a:rPr>
                      <m:t>, </m:t>
                    </m:r>
                  </m:oMath>
                </a14:m>
                <a:r>
                  <a:rPr lang="en-US" altLang="zh-TW" dirty="0"/>
                  <a:t>and a character specific parameter vector, </a:t>
                </a:r>
                <a14:m>
                  <m:oMath xmlns:m="http://schemas.openxmlformats.org/officeDocument/2006/math">
                    <m:sSub>
                      <m:sSubPr>
                        <m:ctrlPr>
                          <a:rPr lang="en-US" altLang="zh-TW" sz="2800" i="1">
                            <a:latin typeface="Cambria Math" panose="02040503050406030204" pitchFamily="18" charset="0"/>
                          </a:rPr>
                        </m:ctrlPr>
                      </m:sSubPr>
                      <m:e>
                        <m:r>
                          <a:rPr lang="en-US" altLang="zh-TW" sz="2800" b="0" i="1" smtClean="0">
                            <a:latin typeface="Cambria Math" panose="02040503050406030204" pitchFamily="18" charset="0"/>
                          </a:rPr>
                          <m:t>𝑒</m:t>
                        </m:r>
                      </m:e>
                      <m:sub>
                        <m:r>
                          <a:rPr lang="en-US" altLang="zh-TW" sz="2800" b="0" i="1" smtClean="0">
                            <a:latin typeface="Cambria Math" panose="02040503050406030204" pitchFamily="18" charset="0"/>
                          </a:rPr>
                          <m:t>𝑖</m:t>
                        </m:r>
                      </m:sub>
                    </m:sSub>
                    <m:r>
                      <a:rPr lang="en-US" altLang="zh-TW" sz="2800" i="1">
                        <a:latin typeface="Cambria Math" panose="02040503050406030204" pitchFamily="18" charset="0"/>
                        <a:ea typeface="Cambria Math" panose="02040503050406030204" pitchFamily="18" charset="0"/>
                      </a:rPr>
                      <m:t>∈</m:t>
                    </m:r>
                    <m:sSup>
                      <m:sSupPr>
                        <m:ctrlPr>
                          <a:rPr lang="en-US" altLang="zh-TW" sz="2800" i="1">
                            <a:latin typeface="Cambria Math" panose="02040503050406030204" pitchFamily="18" charset="0"/>
                            <a:ea typeface="Cambria Math" panose="02040503050406030204" pitchFamily="18" charset="0"/>
                          </a:rPr>
                        </m:ctrlPr>
                      </m:sSupPr>
                      <m:e>
                        <m:r>
                          <a:rPr lang="en-US" altLang="zh-TW" sz="2800" i="1">
                            <a:latin typeface="Cambria Math" panose="02040503050406030204" pitchFamily="18" charset="0"/>
                            <a:ea typeface="Cambria Math" panose="02040503050406030204" pitchFamily="18" charset="0"/>
                          </a:rPr>
                          <m:t>ℝ</m:t>
                        </m:r>
                      </m:e>
                      <m:sup>
                        <m:r>
                          <a:rPr lang="en-US" altLang="zh-TW" sz="2800" i="1">
                            <a:latin typeface="Cambria Math" panose="02040503050406030204" pitchFamily="18" charset="0"/>
                            <a:ea typeface="Cambria Math" panose="02040503050406030204" pitchFamily="18" charset="0"/>
                          </a:rPr>
                          <m:t>𝑘</m:t>
                        </m:r>
                      </m:sup>
                    </m:sSup>
                  </m:oMath>
                </a14:m>
                <a:r>
                  <a:rPr lang="en-US" altLang="zh-TW" sz="2800" dirty="0"/>
                  <a:t> </a:t>
                </a:r>
                <a:r>
                  <a:rPr lang="en-US" altLang="zh-TW" dirty="0"/>
                  <a:t>, which we refer to as a character embedding.</a:t>
                </a:r>
              </a:p>
              <a:p>
                <a:pPr lvl="1">
                  <a:buFont typeface="Wingdings" panose="05000000000000000000" pitchFamily="2" charset="2"/>
                  <a:buChar char="l"/>
                </a:pPr>
                <a:endParaRPr lang="en-US" altLang="zh-TW" dirty="0"/>
              </a:p>
              <a:p>
                <a:pPr lvl="1">
                  <a:buFont typeface="Wingdings" panose="05000000000000000000" pitchFamily="2" charset="2"/>
                  <a:buChar char="l"/>
                </a:pPr>
                <a:r>
                  <a:rPr lang="en-US" altLang="zh-TW" dirty="0"/>
                  <a:t>Glyphs of the same character type share a character embedding.</a:t>
                </a:r>
              </a:p>
              <a:p>
                <a:pPr lvl="1">
                  <a:buFont typeface="Wingdings" panose="05000000000000000000" pitchFamily="2" charset="2"/>
                  <a:buChar char="l"/>
                </a:pPr>
                <a:endParaRPr lang="en-US" altLang="zh-TW" dirty="0"/>
              </a:p>
              <a:p>
                <a:pPr lvl="1">
                  <a:buFont typeface="Wingdings" panose="05000000000000000000" pitchFamily="2" charset="2"/>
                  <a:buChar char="l"/>
                </a:pPr>
                <a:r>
                  <a:rPr lang="en-US" altLang="zh-TW" dirty="0"/>
                  <a:t>Glyphs of the same font share a font variable.</a:t>
                </a:r>
              </a:p>
            </p:txBody>
          </p:sp>
        </mc:Choice>
        <mc:Fallback xmlns="">
          <p:sp>
            <p:nvSpPr>
              <p:cNvPr id="3" name="內容版面配置區 2">
                <a:extLst>
                  <a:ext uri="{FF2B5EF4-FFF2-40B4-BE49-F238E27FC236}">
                    <a16:creationId xmlns:a16="http://schemas.microsoft.com/office/drawing/2014/main" id="{FD8CE0E8-4CB3-45C4-9C56-833F1179D0FD}"/>
                  </a:ext>
                </a:extLst>
              </p:cNvPr>
              <p:cNvSpPr>
                <a:spLocks noGrp="1" noRot="1" noChangeAspect="1" noMove="1" noResize="1" noEditPoints="1" noAdjustHandles="1" noChangeArrowheads="1" noChangeShapeType="1" noTextEdit="1"/>
              </p:cNvSpPr>
              <p:nvPr>
                <p:ph idx="1"/>
              </p:nvPr>
            </p:nvSpPr>
            <p:spPr>
              <a:xfrm>
                <a:off x="1097280" y="1845734"/>
                <a:ext cx="10058399" cy="4023360"/>
              </a:xfrm>
              <a:blipFill>
                <a:blip r:embed="rId3"/>
                <a:stretch>
                  <a:fillRect l="-1455"/>
                </a:stretch>
              </a:blipFill>
            </p:spPr>
            <p:txBody>
              <a:bodyPr/>
              <a:lstStyle/>
              <a:p>
                <a:r>
                  <a:rPr lang="zh-TW" altLang="en-US">
                    <a:noFill/>
                  </a:rPr>
                  <a:t> </a:t>
                </a:r>
              </a:p>
            </p:txBody>
          </p:sp>
        </mc:Fallback>
      </mc:AlternateContent>
      <p:sp>
        <p:nvSpPr>
          <p:cNvPr id="4" name="投影片編號版面配置區 3">
            <a:extLst>
              <a:ext uri="{FF2B5EF4-FFF2-40B4-BE49-F238E27FC236}">
                <a16:creationId xmlns:a16="http://schemas.microsoft.com/office/drawing/2014/main" id="{AC5D2500-E93F-4758-8FA3-8860A659851B}"/>
              </a:ext>
            </a:extLst>
          </p:cNvPr>
          <p:cNvSpPr>
            <a:spLocks noGrp="1"/>
          </p:cNvSpPr>
          <p:nvPr>
            <p:ph type="sldNum" sz="quarter" idx="12"/>
          </p:nvPr>
        </p:nvSpPr>
        <p:spPr/>
        <p:txBody>
          <a:bodyPr/>
          <a:lstStyle/>
          <a:p>
            <a:fld id="{207B366D-033A-40E0-B546-4D1068A8F74A}" type="slidenum">
              <a:rPr lang="zh-TW" altLang="en-US" smtClean="0"/>
              <a:t>8</a:t>
            </a:fld>
            <a:endParaRPr lang="zh-TW" altLang="en-US"/>
          </a:p>
        </p:txBody>
      </p:sp>
      <p:pic>
        <p:nvPicPr>
          <p:cNvPr id="5" name="圖片 4">
            <a:extLst>
              <a:ext uri="{FF2B5EF4-FFF2-40B4-BE49-F238E27FC236}">
                <a16:creationId xmlns:a16="http://schemas.microsoft.com/office/drawing/2014/main" id="{F4029D39-2757-43FE-AE0A-7BC6922F54AD}"/>
              </a:ext>
            </a:extLst>
          </p:cNvPr>
          <p:cNvPicPr>
            <a:picLocks noChangeAspect="1"/>
          </p:cNvPicPr>
          <p:nvPr/>
        </p:nvPicPr>
        <p:blipFill>
          <a:blip r:embed="rId4"/>
          <a:stretch>
            <a:fillRect/>
          </a:stretch>
        </p:blipFill>
        <p:spPr>
          <a:xfrm>
            <a:off x="7727577" y="3133639"/>
            <a:ext cx="3141232" cy="3152139"/>
          </a:xfrm>
          <a:prstGeom prst="rect">
            <a:avLst/>
          </a:prstGeom>
        </p:spPr>
      </p:pic>
    </p:spTree>
    <p:extLst>
      <p:ext uri="{BB962C8B-B14F-4D97-AF65-F5344CB8AC3E}">
        <p14:creationId xmlns:p14="http://schemas.microsoft.com/office/powerpoint/2010/main" val="127773345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a:extLst>
              <a:ext uri="{FF2B5EF4-FFF2-40B4-BE49-F238E27FC236}">
                <a16:creationId xmlns:a16="http://schemas.microsoft.com/office/drawing/2014/main" id="{BF16441C-3855-4D16-918F-48B261D06401}"/>
              </a:ext>
            </a:extLst>
          </p:cNvPr>
          <p:cNvSpPr>
            <a:spLocks noGrp="1"/>
          </p:cNvSpPr>
          <p:nvPr>
            <p:ph type="title"/>
          </p:nvPr>
        </p:nvSpPr>
        <p:spPr/>
        <p:txBody>
          <a:bodyPr/>
          <a:lstStyle/>
          <a:p>
            <a:r>
              <a:rPr lang="en-US" altLang="zh-TW" dirty="0"/>
              <a:t>Model</a:t>
            </a:r>
            <a:endParaRPr lang="zh-TW" altLang="en-US" dirty="0"/>
          </a:p>
        </p:txBody>
      </p:sp>
      <mc:AlternateContent xmlns:mc="http://schemas.openxmlformats.org/markup-compatibility/2006" xmlns:a14="http://schemas.microsoft.com/office/drawing/2010/main">
        <mc:Choice Requires="a14">
          <p:sp>
            <p:nvSpPr>
              <p:cNvPr id="3" name="內容版面配置區 2">
                <a:extLst>
                  <a:ext uri="{FF2B5EF4-FFF2-40B4-BE49-F238E27FC236}">
                    <a16:creationId xmlns:a16="http://schemas.microsoft.com/office/drawing/2014/main" id="{FD8CE0E8-4CB3-45C4-9C56-833F1179D0FD}"/>
                  </a:ext>
                </a:extLst>
              </p:cNvPr>
              <p:cNvSpPr>
                <a:spLocks noGrp="1"/>
              </p:cNvSpPr>
              <p:nvPr>
                <p:ph idx="1"/>
              </p:nvPr>
            </p:nvSpPr>
            <p:spPr>
              <a:xfrm>
                <a:off x="1097280" y="1845734"/>
                <a:ext cx="10058399" cy="4023360"/>
              </a:xfrm>
            </p:spPr>
            <p:txBody>
              <a:bodyPr>
                <a:normAutofit/>
              </a:bodyPr>
              <a:lstStyle/>
              <a:p>
                <a:pPr>
                  <a:buFont typeface="Wingdings" panose="05000000000000000000" pitchFamily="2" charset="2"/>
                  <a:buChar char="l"/>
                </a:pPr>
                <a:r>
                  <a:rPr lang="en-US" altLang="zh-TW" dirty="0"/>
                  <a:t> We denote this decoder distribution as </a:t>
                </a:r>
                <a14:m>
                  <m:oMath xmlns:m="http://schemas.openxmlformats.org/officeDocument/2006/math">
                    <m:r>
                      <a:rPr lang="en-US" altLang="zh-TW" sz="2800" b="0" i="1" smtClean="0">
                        <a:latin typeface="Cambria Math" panose="02040503050406030204" pitchFamily="18" charset="0"/>
                      </a:rPr>
                      <m:t>𝑝</m:t>
                    </m:r>
                    <m:r>
                      <a:rPr lang="en-US" altLang="zh-TW" sz="2800" b="0" i="1" smtClean="0">
                        <a:latin typeface="Cambria Math" panose="02040503050406030204" pitchFamily="18" charset="0"/>
                      </a:rPr>
                      <m:t>(</m:t>
                    </m:r>
                    <m:sSub>
                      <m:sSubPr>
                        <m:ctrlPr>
                          <a:rPr lang="en-US" altLang="zh-TW" sz="2800" b="0" i="1" smtClean="0">
                            <a:latin typeface="Cambria Math" panose="02040503050406030204" pitchFamily="18" charset="0"/>
                          </a:rPr>
                        </m:ctrlPr>
                      </m:sSubPr>
                      <m:e>
                        <m:r>
                          <a:rPr lang="en-US" altLang="zh-TW" sz="2800" b="0" i="1" smtClean="0">
                            <a:latin typeface="Cambria Math" panose="02040503050406030204" pitchFamily="18" charset="0"/>
                          </a:rPr>
                          <m:t>𝑥</m:t>
                        </m:r>
                      </m:e>
                      <m:sub>
                        <m:r>
                          <a:rPr lang="en-US" altLang="zh-TW" sz="2800" b="0" i="1" smtClean="0">
                            <a:latin typeface="Cambria Math" panose="02040503050406030204" pitchFamily="18" charset="0"/>
                          </a:rPr>
                          <m:t>𝑖𝑗</m:t>
                        </m:r>
                      </m:sub>
                    </m:sSub>
                    <m:r>
                      <a:rPr lang="en-US" altLang="zh-TW" sz="2800" b="0" i="1" smtClean="0">
                        <a:latin typeface="Cambria Math" panose="02040503050406030204" pitchFamily="18" charset="0"/>
                      </a:rPr>
                      <m:t>|</m:t>
                    </m:r>
                    <m:sSub>
                      <m:sSubPr>
                        <m:ctrlPr>
                          <a:rPr lang="en-US" altLang="zh-TW" sz="2800" b="0" i="1" smtClean="0">
                            <a:latin typeface="Cambria Math" panose="02040503050406030204" pitchFamily="18" charset="0"/>
                          </a:rPr>
                        </m:ctrlPr>
                      </m:sSubPr>
                      <m:e>
                        <m:r>
                          <a:rPr lang="en-US" altLang="zh-TW" sz="2800" b="0" i="1" smtClean="0">
                            <a:latin typeface="Cambria Math" panose="02040503050406030204" pitchFamily="18" charset="0"/>
                          </a:rPr>
                          <m:t>𝑧</m:t>
                        </m:r>
                      </m:e>
                      <m:sub>
                        <m:r>
                          <a:rPr lang="en-US" altLang="zh-TW" sz="2800" b="0" i="1" smtClean="0">
                            <a:latin typeface="Cambria Math" panose="02040503050406030204" pitchFamily="18" charset="0"/>
                          </a:rPr>
                          <m:t>𝑗</m:t>
                        </m:r>
                      </m:sub>
                    </m:sSub>
                    <m:r>
                      <a:rPr lang="en-US" altLang="zh-TW" sz="2800" b="0" i="1" smtClean="0">
                        <a:latin typeface="Cambria Math" panose="02040503050406030204" pitchFamily="18" charset="0"/>
                      </a:rPr>
                      <m:t>;</m:t>
                    </m:r>
                    <m:sSub>
                      <m:sSubPr>
                        <m:ctrlPr>
                          <a:rPr lang="en-US" altLang="zh-TW" sz="2800" b="0" i="1" smtClean="0">
                            <a:latin typeface="Cambria Math" panose="02040503050406030204" pitchFamily="18" charset="0"/>
                          </a:rPr>
                        </m:ctrlPr>
                      </m:sSubPr>
                      <m:e>
                        <m:r>
                          <a:rPr lang="en-US" altLang="zh-TW" sz="2800" b="0" i="1" smtClean="0">
                            <a:latin typeface="Cambria Math" panose="02040503050406030204" pitchFamily="18" charset="0"/>
                          </a:rPr>
                          <m:t>𝑒</m:t>
                        </m:r>
                      </m:e>
                      <m:sub>
                        <m:r>
                          <a:rPr lang="en-US" altLang="zh-TW" sz="2800" b="0" i="1" smtClean="0">
                            <a:latin typeface="Cambria Math" panose="02040503050406030204" pitchFamily="18" charset="0"/>
                          </a:rPr>
                          <m:t>𝑖</m:t>
                        </m:r>
                      </m:sub>
                    </m:sSub>
                    <m:r>
                      <a:rPr lang="en-US" altLang="zh-TW" sz="2800" b="0" i="1" smtClean="0">
                        <a:latin typeface="Cambria Math" panose="02040503050406030204" pitchFamily="18" charset="0"/>
                      </a:rPr>
                      <m:t>,</m:t>
                    </m:r>
                    <m:r>
                      <a:rPr lang="en-US" altLang="zh-TW" sz="2800" b="0" i="1" smtClean="0">
                        <a:latin typeface="Cambria Math" panose="02040503050406030204" pitchFamily="18" charset="0"/>
                        <a:ea typeface="Cambria Math" panose="02040503050406030204" pitchFamily="18" charset="0"/>
                      </a:rPr>
                      <m:t>∅</m:t>
                    </m:r>
                    <m:r>
                      <a:rPr lang="en-US" altLang="zh-TW" sz="2800" b="0" i="1" smtClean="0">
                        <a:latin typeface="Cambria Math" panose="02040503050406030204" pitchFamily="18" charset="0"/>
                      </a:rPr>
                      <m:t>)</m:t>
                    </m:r>
                  </m:oMath>
                </a14:m>
                <a:r>
                  <a:rPr lang="en-US" altLang="zh-TW" sz="2800" dirty="0"/>
                  <a:t>, </a:t>
                </a:r>
                <a:r>
                  <a:rPr lang="en-US" altLang="zh-TW" dirty="0"/>
                  <a:t>and let </a:t>
                </a:r>
                <a14:m>
                  <m:oMath xmlns:m="http://schemas.openxmlformats.org/officeDocument/2006/math">
                    <m:r>
                      <a:rPr lang="en-US" altLang="zh-TW" sz="2800" i="1" smtClean="0">
                        <a:latin typeface="Cambria Math" panose="02040503050406030204" pitchFamily="18" charset="0"/>
                        <a:ea typeface="Cambria Math" panose="02040503050406030204" pitchFamily="18" charset="0"/>
                      </a:rPr>
                      <m:t>∅</m:t>
                    </m:r>
                  </m:oMath>
                </a14:m>
                <a:r>
                  <a:rPr lang="en-US" altLang="zh-TW" dirty="0"/>
                  <a:t> represent parameters, shared by all glyphs, that govern how font variables and character embeddings combine to produce glyph images.</a:t>
                </a:r>
              </a:p>
              <a:p>
                <a:pPr lvl="1">
                  <a:buFont typeface="Wingdings" panose="05000000000000000000" pitchFamily="2" charset="2"/>
                  <a:buChar char="l"/>
                </a:pPr>
                <a:r>
                  <a:rPr lang="en-US" altLang="zh-TW" dirty="0"/>
                  <a:t> The character embedding parameters, </a:t>
                </a:r>
                <a14:m>
                  <m:oMath xmlns:m="http://schemas.openxmlformats.org/officeDocument/2006/math">
                    <m:sSub>
                      <m:sSubPr>
                        <m:ctrlPr>
                          <a:rPr lang="en-US" altLang="zh-TW" sz="2800" i="1" smtClean="0">
                            <a:latin typeface="Cambria Math" panose="02040503050406030204" pitchFamily="18" charset="0"/>
                          </a:rPr>
                        </m:ctrlPr>
                      </m:sSubPr>
                      <m:e>
                        <m:r>
                          <a:rPr lang="en-US" altLang="zh-TW" sz="2800" b="0" i="1" smtClean="0">
                            <a:latin typeface="Cambria Math" panose="02040503050406030204" pitchFamily="18" charset="0"/>
                          </a:rPr>
                          <m:t>𝑒</m:t>
                        </m:r>
                      </m:e>
                      <m:sub>
                        <m:r>
                          <a:rPr lang="en-US" altLang="zh-TW" sz="2800" b="0" i="1" smtClean="0">
                            <a:latin typeface="Cambria Math" panose="02040503050406030204" pitchFamily="18" charset="0"/>
                          </a:rPr>
                          <m:t>𝑖</m:t>
                        </m:r>
                      </m:sub>
                    </m:sSub>
                  </m:oMath>
                </a14:m>
                <a:r>
                  <a:rPr lang="en-US" altLang="zh-TW" dirty="0"/>
                  <a:t> , which feed into the decoder, are only shared by glyphs of the same character type. </a:t>
                </a:r>
              </a:p>
              <a:p>
                <a:pPr lvl="1">
                  <a:buFont typeface="Wingdings" panose="05000000000000000000" pitchFamily="2" charset="2"/>
                  <a:buChar char="l"/>
                </a:pPr>
                <a:r>
                  <a:rPr lang="en-US" altLang="zh-TW" dirty="0"/>
                  <a:t> The font variables, </a:t>
                </a:r>
                <a14:m>
                  <m:oMath xmlns:m="http://schemas.openxmlformats.org/officeDocument/2006/math">
                    <m:sSub>
                      <m:sSubPr>
                        <m:ctrlPr>
                          <a:rPr lang="en-US" altLang="zh-TW" sz="2800" i="1" smtClean="0">
                            <a:latin typeface="Cambria Math" panose="02040503050406030204" pitchFamily="18" charset="0"/>
                          </a:rPr>
                        </m:ctrlPr>
                      </m:sSubPr>
                      <m:e>
                        <m:r>
                          <a:rPr lang="en-US" altLang="zh-TW" sz="2800" b="0" i="1" smtClean="0">
                            <a:latin typeface="Cambria Math" panose="02040503050406030204" pitchFamily="18" charset="0"/>
                          </a:rPr>
                          <m:t>𝑧</m:t>
                        </m:r>
                      </m:e>
                      <m:sub>
                        <m:r>
                          <a:rPr lang="en-US" altLang="zh-TW" sz="2800" b="0" i="1" smtClean="0">
                            <a:latin typeface="Cambria Math" panose="02040503050406030204" pitchFamily="18" charset="0"/>
                          </a:rPr>
                          <m:t>𝑗</m:t>
                        </m:r>
                      </m:sub>
                    </m:sSub>
                  </m:oMath>
                </a14:m>
                <a:r>
                  <a:rPr lang="en-US" altLang="zh-TW" dirty="0"/>
                  <a:t> , are unobserved during training and will be inferred at test time.</a:t>
                </a:r>
              </a:p>
              <a:p>
                <a:pPr>
                  <a:buFont typeface="Wingdings" panose="05000000000000000000" pitchFamily="2" charset="2"/>
                  <a:buChar char="l"/>
                </a:pPr>
                <a:r>
                  <a:rPr lang="en-US" altLang="zh-TW" dirty="0"/>
                  <a:t> The joint probability under our model is given by:</a:t>
                </a:r>
              </a:p>
            </p:txBody>
          </p:sp>
        </mc:Choice>
        <mc:Fallback xmlns="">
          <p:sp>
            <p:nvSpPr>
              <p:cNvPr id="3" name="內容版面配置區 2">
                <a:extLst>
                  <a:ext uri="{FF2B5EF4-FFF2-40B4-BE49-F238E27FC236}">
                    <a16:creationId xmlns:a16="http://schemas.microsoft.com/office/drawing/2014/main" id="{FD8CE0E8-4CB3-45C4-9C56-833F1179D0FD}"/>
                  </a:ext>
                </a:extLst>
              </p:cNvPr>
              <p:cNvSpPr>
                <a:spLocks noGrp="1" noRot="1" noChangeAspect="1" noMove="1" noResize="1" noEditPoints="1" noAdjustHandles="1" noChangeArrowheads="1" noChangeShapeType="1" noTextEdit="1"/>
              </p:cNvSpPr>
              <p:nvPr>
                <p:ph idx="1"/>
              </p:nvPr>
            </p:nvSpPr>
            <p:spPr>
              <a:xfrm>
                <a:off x="1097280" y="1845734"/>
                <a:ext cx="10058399" cy="4023360"/>
              </a:xfrm>
              <a:blipFill>
                <a:blip r:embed="rId3"/>
                <a:stretch>
                  <a:fillRect l="-1455" t="-2273" r="-970"/>
                </a:stretch>
              </a:blipFill>
            </p:spPr>
            <p:txBody>
              <a:bodyPr/>
              <a:lstStyle/>
              <a:p>
                <a:r>
                  <a:rPr lang="zh-TW" altLang="en-US">
                    <a:noFill/>
                  </a:rPr>
                  <a:t> </a:t>
                </a:r>
              </a:p>
            </p:txBody>
          </p:sp>
        </mc:Fallback>
      </mc:AlternateContent>
      <p:sp>
        <p:nvSpPr>
          <p:cNvPr id="4" name="投影片編號版面配置區 3">
            <a:extLst>
              <a:ext uri="{FF2B5EF4-FFF2-40B4-BE49-F238E27FC236}">
                <a16:creationId xmlns:a16="http://schemas.microsoft.com/office/drawing/2014/main" id="{AC5D2500-E93F-4758-8FA3-8860A659851B}"/>
              </a:ext>
            </a:extLst>
          </p:cNvPr>
          <p:cNvSpPr>
            <a:spLocks noGrp="1"/>
          </p:cNvSpPr>
          <p:nvPr>
            <p:ph type="sldNum" sz="quarter" idx="12"/>
          </p:nvPr>
        </p:nvSpPr>
        <p:spPr/>
        <p:txBody>
          <a:bodyPr/>
          <a:lstStyle/>
          <a:p>
            <a:fld id="{207B366D-033A-40E0-B546-4D1068A8F74A}" type="slidenum">
              <a:rPr lang="zh-TW" altLang="en-US" smtClean="0"/>
              <a:t>9</a:t>
            </a:fld>
            <a:endParaRPr lang="zh-TW" altLang="en-US"/>
          </a:p>
        </p:txBody>
      </p:sp>
      <p:pic>
        <p:nvPicPr>
          <p:cNvPr id="9" name="圖片 8">
            <a:extLst>
              <a:ext uri="{FF2B5EF4-FFF2-40B4-BE49-F238E27FC236}">
                <a16:creationId xmlns:a16="http://schemas.microsoft.com/office/drawing/2014/main" id="{6643C6E9-6A65-4648-85EF-8140E06154E0}"/>
              </a:ext>
            </a:extLst>
          </p:cNvPr>
          <p:cNvPicPr>
            <a:picLocks noChangeAspect="1"/>
          </p:cNvPicPr>
          <p:nvPr/>
        </p:nvPicPr>
        <p:blipFill>
          <a:blip r:embed="rId4"/>
          <a:stretch>
            <a:fillRect/>
          </a:stretch>
        </p:blipFill>
        <p:spPr>
          <a:xfrm>
            <a:off x="2525570" y="4581960"/>
            <a:ext cx="7201818" cy="1287134"/>
          </a:xfrm>
          <a:prstGeom prst="rect">
            <a:avLst/>
          </a:prstGeom>
        </p:spPr>
      </p:pic>
    </p:spTree>
    <p:extLst>
      <p:ext uri="{BB962C8B-B14F-4D97-AF65-F5344CB8AC3E}">
        <p14:creationId xmlns:p14="http://schemas.microsoft.com/office/powerpoint/2010/main" val="41873373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animEffect transition="in" filter="fade">
                                      <p:cBhvr>
                                        <p:cTn id="7" dur="500"/>
                                        <p:tgtEl>
                                          <p:spTgt spid="3">
                                            <p:txEl>
                                              <p:pRg st="3" end="3"/>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9"/>
                                        </p:tgtEl>
                                        <p:attrNameLst>
                                          <p:attrName>style.visibility</p:attrName>
                                        </p:attrNameLst>
                                      </p:cBhvr>
                                      <p:to>
                                        <p:strVal val="visible"/>
                                      </p:to>
                                    </p:set>
                                    <p:animEffect transition="in" filter="fade">
                                      <p:cBhvr>
                                        <p:cTn id="10"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回顧">
  <a:themeElements>
    <a:clrScheme name="灰階">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回顧">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3F1AAB62-24C6-49D2-8E01-B56FAC9A3DCD}"/>
    </a:ext>
  </a:extLst>
</a:theme>
</file>

<file path=ppt/theme/theme2.xml><?xml version="1.0" encoding="utf-8"?>
<a:theme xmlns:a="http://schemas.openxmlformats.org/drawingml/2006/main" name="Office 佈景主題">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佈景主題">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Default Theme</Template>
  <TotalTime>11056</TotalTime>
  <Words>2185</Words>
  <Application>Microsoft Office PowerPoint</Application>
  <PresentationFormat>寬螢幕</PresentationFormat>
  <Paragraphs>195</Paragraphs>
  <Slides>24</Slides>
  <Notes>17</Notes>
  <HiddenSlides>0</HiddenSlides>
  <MMClips>0</MMClips>
  <ScaleCrop>false</ScaleCrop>
  <HeadingPairs>
    <vt:vector size="6" baseType="variant">
      <vt:variant>
        <vt:lpstr>使用字型</vt:lpstr>
      </vt:variant>
      <vt:variant>
        <vt:i4>4</vt:i4>
      </vt:variant>
      <vt:variant>
        <vt:lpstr>佈景主題</vt:lpstr>
      </vt:variant>
      <vt:variant>
        <vt:i4>1</vt:i4>
      </vt:variant>
      <vt:variant>
        <vt:lpstr>投影片標題</vt:lpstr>
      </vt:variant>
      <vt:variant>
        <vt:i4>24</vt:i4>
      </vt:variant>
    </vt:vector>
  </HeadingPairs>
  <TitlesOfParts>
    <vt:vector size="29" baseType="lpstr">
      <vt:lpstr>Calibri</vt:lpstr>
      <vt:lpstr>Calibri Light</vt:lpstr>
      <vt:lpstr>Cambria Math</vt:lpstr>
      <vt:lpstr>Wingdings</vt:lpstr>
      <vt:lpstr>回顧</vt:lpstr>
      <vt:lpstr>A Deep Factorization of Style and Structure in Fonts  Nikita Srivatsan , Jonathan T. Barron , Dan Klein, Taylor Berg-Kirkpatrick  Language Technologies Institute, Carnegie Mellon University Google Research Computer Science Division, University of California, Berkeley Computer Science and Engineering, University of California, San Diego  EMNLP 2019</vt:lpstr>
      <vt:lpstr>Outline</vt:lpstr>
      <vt:lpstr>Introduction</vt:lpstr>
      <vt:lpstr>Introduction</vt:lpstr>
      <vt:lpstr>Font Reconstruction</vt:lpstr>
      <vt:lpstr>Font Reconstruction</vt:lpstr>
      <vt:lpstr>Model</vt:lpstr>
      <vt:lpstr>Model</vt:lpstr>
      <vt:lpstr>Model</vt:lpstr>
      <vt:lpstr>Model</vt:lpstr>
      <vt:lpstr>Model</vt:lpstr>
      <vt:lpstr>Model</vt:lpstr>
      <vt:lpstr>Model</vt:lpstr>
      <vt:lpstr>Model</vt:lpstr>
      <vt:lpstr>Learning and Inference</vt:lpstr>
      <vt:lpstr>Learning and Inference</vt:lpstr>
      <vt:lpstr>Experiments </vt:lpstr>
      <vt:lpstr>Results</vt:lpstr>
      <vt:lpstr>Results</vt:lpstr>
      <vt:lpstr>Results</vt:lpstr>
      <vt:lpstr>Results</vt:lpstr>
      <vt:lpstr>Results</vt:lpstr>
      <vt:lpstr>Conclusion</vt:lpstr>
      <vt:lpstr>END</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VideoBERT: A Joint Model for Video and Language Representation Learning</dc:title>
  <dc:creator>Windows 使用者</dc:creator>
  <cp:lastModifiedBy>惠潔 王</cp:lastModifiedBy>
  <cp:revision>369</cp:revision>
  <dcterms:created xsi:type="dcterms:W3CDTF">2020-09-08T05:34:28Z</dcterms:created>
  <dcterms:modified xsi:type="dcterms:W3CDTF">2021-12-25T16:35:18Z</dcterms:modified>
</cp:coreProperties>
</file>